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5"/>
  </p:notesMasterIdLst>
  <p:handoutMasterIdLst>
    <p:handoutMasterId r:id="rId56"/>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340" r:id="rId28"/>
    <p:sldId id="309" r:id="rId29"/>
    <p:sldId id="310" r:id="rId30"/>
    <p:sldId id="311" r:id="rId31"/>
    <p:sldId id="312" r:id="rId32"/>
    <p:sldId id="314" r:id="rId33"/>
    <p:sldId id="313" r:id="rId34"/>
    <p:sldId id="339" r:id="rId35"/>
    <p:sldId id="316" r:id="rId36"/>
    <p:sldId id="317" r:id="rId37"/>
    <p:sldId id="294" r:id="rId38"/>
    <p:sldId id="338" r:id="rId39"/>
    <p:sldId id="318" r:id="rId40"/>
    <p:sldId id="333" r:id="rId41"/>
    <p:sldId id="334" r:id="rId42"/>
    <p:sldId id="335" r:id="rId43"/>
    <p:sldId id="319" r:id="rId44"/>
    <p:sldId id="337" r:id="rId45"/>
    <p:sldId id="321" r:id="rId46"/>
    <p:sldId id="322" r:id="rId47"/>
    <p:sldId id="323" r:id="rId48"/>
    <p:sldId id="324" r:id="rId49"/>
    <p:sldId id="288" r:id="rId50"/>
    <p:sldId id="289" r:id="rId51"/>
    <p:sldId id="320" r:id="rId52"/>
    <p:sldId id="274"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27758FF3-AAA0-F604-18E1-F887181B2060}" v="165" dt="2022-01-06T22:21:41.319"/>
    <p1510:client id="{3BA0D230-C853-4667-83F9-D85E65BD4B24}" v="2" dt="2021-08-19T16:32:24.566"/>
    <p1510:client id="{5A0AAAB8-49A6-F942-A54D-C6F3E5FF3A63}" v="89" dt="2021-07-13T17:54:45.232"/>
    <p1510:client id="{6E53A83A-8A75-C83A-E776-9093D3A12EBD}" v="931" dt="2022-01-06T22:05:46.640"/>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A75BC2E0-A0B8-9460-685B-C67B21D696B2}" v="627" dt="2022-01-04T22:04:03.687"/>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73" d="100"/>
          <a:sy n="73" d="100"/>
        </p:scale>
        <p:origin x="1262"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F162C7-61F2-4291-847E-75781E516AF9}" type="doc">
      <dgm:prSet loTypeId="urn:microsoft.com/office/officeart/2005/8/layout/vProcess5" loCatId="process" qsTypeId="urn:microsoft.com/office/officeart/2005/8/quickstyle/simple5" qsCatId="simple" csTypeId="urn:microsoft.com/office/officeart/2005/8/colors/accent1_3" csCatId="accent1" phldr="1"/>
      <dgm:spPr/>
      <dgm:t>
        <a:bodyPr/>
        <a:lstStyle/>
        <a:p>
          <a:endParaRPr lang="nb-NO"/>
        </a:p>
      </dgm:t>
    </dgm:pt>
    <dgm:pt modelId="{D6A1E847-2760-42F7-89E9-90AE60846D91}">
      <dgm:prSet phldrT="[Text]"/>
      <dgm:spPr/>
      <dgm:t>
        <a:bodyPr/>
        <a:lstStyle/>
        <a:p>
          <a:pPr algn="l"/>
          <a:r>
            <a:rPr lang="en-GB" dirty="0">
              <a:cs typeface="Calibri"/>
            </a:rPr>
            <a:t>Install and import Requests and </a:t>
          </a:r>
          <a:r>
            <a:rPr lang="en-GB" dirty="0" err="1">
              <a:cs typeface="Calibri"/>
            </a:rPr>
            <a:t>BeautifulSoup</a:t>
          </a:r>
          <a:r>
            <a:rPr lang="en-GB" dirty="0">
              <a:cs typeface="Calibri"/>
            </a:rPr>
            <a:t> libraries</a:t>
          </a:r>
          <a:endParaRPr lang="nb-NO" b="0" dirty="0">
            <a:latin typeface="Abadi" panose="020B0604020104020204" pitchFamily="34" charset="0"/>
          </a:endParaRPr>
        </a:p>
      </dgm:t>
    </dgm:pt>
    <dgm:pt modelId="{D0927067-1581-44B4-9A11-4A3245F16268}" type="parTrans" cxnId="{3700BA9D-EB21-4449-8169-4B56358F51D5}">
      <dgm:prSet/>
      <dgm:spPr/>
      <dgm:t>
        <a:bodyPr/>
        <a:lstStyle/>
        <a:p>
          <a:pPr algn="l"/>
          <a:endParaRPr lang="nb-NO" b="0">
            <a:latin typeface="Abadi" panose="020B0604020104020204" pitchFamily="34" charset="0"/>
          </a:endParaRPr>
        </a:p>
      </dgm:t>
    </dgm:pt>
    <dgm:pt modelId="{C733E28A-A42F-4A81-9C0C-39276EE6B781}" type="sibTrans" cxnId="{3700BA9D-EB21-4449-8169-4B56358F51D5}">
      <dgm:prSet/>
      <dgm:spPr/>
      <dgm:t>
        <a:bodyPr/>
        <a:lstStyle/>
        <a:p>
          <a:pPr algn="l"/>
          <a:endParaRPr lang="nb-NO" b="0">
            <a:latin typeface="Abadi" panose="020B0604020104020204" pitchFamily="34" charset="0"/>
          </a:endParaRPr>
        </a:p>
      </dgm:t>
    </dgm:pt>
    <dgm:pt modelId="{1B3C315A-8228-49D7-93F7-885F3D9D93E6}">
      <dgm:prSet phldrT="[Text]"/>
      <dgm:spPr/>
      <dgm:t>
        <a:bodyPr/>
        <a:lstStyle/>
        <a:p>
          <a:pPr algn="l"/>
          <a:r>
            <a:rPr lang="en-GB" dirty="0">
              <a:cs typeface="Calibri"/>
            </a:rPr>
            <a:t>Download webpage using URL and </a:t>
          </a:r>
          <a:r>
            <a:rPr lang="en-GB" i="1" dirty="0">
              <a:cs typeface="Calibri"/>
            </a:rPr>
            <a:t>get</a:t>
          </a:r>
          <a:r>
            <a:rPr lang="en-GB" dirty="0">
              <a:cs typeface="Calibri"/>
            </a:rPr>
            <a:t> method with attribute </a:t>
          </a:r>
          <a:r>
            <a:rPr lang="en-GB" i="1" dirty="0">
              <a:cs typeface="Calibri"/>
            </a:rPr>
            <a:t>text</a:t>
          </a:r>
          <a:r>
            <a:rPr lang="en-GB" dirty="0">
              <a:cs typeface="Calibri"/>
            </a:rPr>
            <a:t> from Requests</a:t>
          </a:r>
          <a:endParaRPr lang="nb-NO" b="0" dirty="0">
            <a:latin typeface="Abadi" panose="020B0604020104020204" pitchFamily="34" charset="0"/>
          </a:endParaRPr>
        </a:p>
      </dgm:t>
    </dgm:pt>
    <dgm:pt modelId="{FB962946-80C0-429A-9B26-09EC13AE3AF0}" type="parTrans" cxnId="{516C539A-21C7-4A39-A7EB-7F809036AFD1}">
      <dgm:prSet/>
      <dgm:spPr/>
      <dgm:t>
        <a:bodyPr/>
        <a:lstStyle/>
        <a:p>
          <a:pPr algn="l"/>
          <a:endParaRPr lang="nb-NO" b="0">
            <a:latin typeface="Abadi" panose="020B0604020104020204" pitchFamily="34" charset="0"/>
          </a:endParaRPr>
        </a:p>
      </dgm:t>
    </dgm:pt>
    <dgm:pt modelId="{902D5DE6-F612-4E32-A04B-BEA205D9DDDB}" type="sibTrans" cxnId="{516C539A-21C7-4A39-A7EB-7F809036AFD1}">
      <dgm:prSet/>
      <dgm:spPr/>
      <dgm:t>
        <a:bodyPr/>
        <a:lstStyle/>
        <a:p>
          <a:pPr algn="l"/>
          <a:endParaRPr lang="nb-NO" b="0">
            <a:latin typeface="Abadi" panose="020B0604020104020204" pitchFamily="34" charset="0"/>
          </a:endParaRPr>
        </a:p>
      </dgm:t>
    </dgm:pt>
    <dgm:pt modelId="{83AC498A-D6FE-44E6-800E-D535623F076B}">
      <dgm:prSet phldrT="[Text]"/>
      <dgm:spPr/>
      <dgm:t>
        <a:bodyPr/>
        <a:lstStyle/>
        <a:p>
          <a:pPr algn="l"/>
          <a:r>
            <a:rPr lang="en-GB" dirty="0">
              <a:cs typeface="Calibri"/>
            </a:rPr>
            <a:t>Create </a:t>
          </a:r>
          <a:r>
            <a:rPr lang="en-GB" dirty="0" err="1">
              <a:cs typeface="Calibri"/>
            </a:rPr>
            <a:t>BeausifulSoup</a:t>
          </a:r>
          <a:r>
            <a:rPr lang="en-GB" dirty="0">
              <a:cs typeface="Calibri"/>
            </a:rPr>
            <a:t> object from loaded page</a:t>
          </a:r>
          <a:endParaRPr lang="nb-NO" b="0" dirty="0">
            <a:latin typeface="Abadi" panose="020B0604020104020204" pitchFamily="34" charset="0"/>
          </a:endParaRPr>
        </a:p>
      </dgm:t>
    </dgm:pt>
    <dgm:pt modelId="{DFB998AA-9960-4145-8CBE-7A9D67DDF212}" type="parTrans" cxnId="{E8DEC1BA-AB4C-44D4-8413-7F078E3CE53A}">
      <dgm:prSet/>
      <dgm:spPr/>
      <dgm:t>
        <a:bodyPr/>
        <a:lstStyle/>
        <a:p>
          <a:pPr algn="l"/>
          <a:endParaRPr lang="nb-NO" b="0">
            <a:latin typeface="Abadi" panose="020B0604020104020204" pitchFamily="34" charset="0"/>
          </a:endParaRPr>
        </a:p>
      </dgm:t>
    </dgm:pt>
    <dgm:pt modelId="{E65A5BC4-5247-49ED-84D9-AB030032A98B}" type="sibTrans" cxnId="{E8DEC1BA-AB4C-44D4-8413-7F078E3CE53A}">
      <dgm:prSet/>
      <dgm:spPr/>
      <dgm:t>
        <a:bodyPr/>
        <a:lstStyle/>
        <a:p>
          <a:pPr algn="l"/>
          <a:endParaRPr lang="nb-NO" b="0">
            <a:latin typeface="Abadi" panose="020B0604020104020204" pitchFamily="34" charset="0"/>
          </a:endParaRPr>
        </a:p>
      </dgm:t>
    </dgm:pt>
    <dgm:pt modelId="{09A4D0DB-0392-4474-A0A1-C842BC94D997}">
      <dgm:prSet phldrT="[Text]"/>
      <dgm:spPr/>
      <dgm:t>
        <a:bodyPr/>
        <a:lstStyle/>
        <a:p>
          <a:pPr algn="l"/>
          <a:r>
            <a:rPr lang="en-GB">
              <a:cs typeface="Calibri"/>
            </a:rPr>
            <a:t>Parse through HTML page</a:t>
          </a:r>
          <a:endParaRPr lang="nb-NO" b="0" dirty="0">
            <a:latin typeface="Abadi" panose="020B0604020104020204" pitchFamily="34" charset="0"/>
          </a:endParaRPr>
        </a:p>
      </dgm:t>
    </dgm:pt>
    <dgm:pt modelId="{910B7846-479D-4F5C-9F41-222F0C203249}" type="parTrans" cxnId="{65CD386C-CD4B-4FA7-B485-3DA678696C93}">
      <dgm:prSet/>
      <dgm:spPr/>
      <dgm:t>
        <a:bodyPr/>
        <a:lstStyle/>
        <a:p>
          <a:endParaRPr lang="nb-NO"/>
        </a:p>
      </dgm:t>
    </dgm:pt>
    <dgm:pt modelId="{55874F45-D13D-4678-BEC6-E54F475E4A2F}" type="sibTrans" cxnId="{65CD386C-CD4B-4FA7-B485-3DA678696C93}">
      <dgm:prSet/>
      <dgm:spPr/>
      <dgm:t>
        <a:bodyPr/>
        <a:lstStyle/>
        <a:p>
          <a:endParaRPr lang="nb-NO"/>
        </a:p>
      </dgm:t>
    </dgm:pt>
    <dgm:pt modelId="{0373EE6F-82AF-4EFD-A1C8-CAED055D8790}" type="pres">
      <dgm:prSet presAssocID="{0EF162C7-61F2-4291-847E-75781E516AF9}" presName="outerComposite" presStyleCnt="0">
        <dgm:presLayoutVars>
          <dgm:chMax val="5"/>
          <dgm:dir/>
          <dgm:resizeHandles val="exact"/>
        </dgm:presLayoutVars>
      </dgm:prSet>
      <dgm:spPr/>
    </dgm:pt>
    <dgm:pt modelId="{DD171B11-9B9F-4E97-ADF4-F52A12583365}" type="pres">
      <dgm:prSet presAssocID="{0EF162C7-61F2-4291-847E-75781E516AF9}" presName="dummyMaxCanvas" presStyleCnt="0">
        <dgm:presLayoutVars/>
      </dgm:prSet>
      <dgm:spPr/>
    </dgm:pt>
    <dgm:pt modelId="{15166BDA-0B7A-4EF5-8511-534FECE66BB3}" type="pres">
      <dgm:prSet presAssocID="{0EF162C7-61F2-4291-847E-75781E516AF9}" presName="FourNodes_1" presStyleLbl="node1" presStyleIdx="0" presStyleCnt="4">
        <dgm:presLayoutVars>
          <dgm:bulletEnabled val="1"/>
        </dgm:presLayoutVars>
      </dgm:prSet>
      <dgm:spPr/>
    </dgm:pt>
    <dgm:pt modelId="{5845179D-4659-487F-920F-9EE75EE48124}" type="pres">
      <dgm:prSet presAssocID="{0EF162C7-61F2-4291-847E-75781E516AF9}" presName="FourNodes_2" presStyleLbl="node1" presStyleIdx="1" presStyleCnt="4">
        <dgm:presLayoutVars>
          <dgm:bulletEnabled val="1"/>
        </dgm:presLayoutVars>
      </dgm:prSet>
      <dgm:spPr/>
    </dgm:pt>
    <dgm:pt modelId="{EEFA652E-6B6B-4E0E-95E6-F4583213F89A}" type="pres">
      <dgm:prSet presAssocID="{0EF162C7-61F2-4291-847E-75781E516AF9}" presName="FourNodes_3" presStyleLbl="node1" presStyleIdx="2" presStyleCnt="4">
        <dgm:presLayoutVars>
          <dgm:bulletEnabled val="1"/>
        </dgm:presLayoutVars>
      </dgm:prSet>
      <dgm:spPr/>
    </dgm:pt>
    <dgm:pt modelId="{51697FBE-7F3B-47B3-A899-5589D192D807}" type="pres">
      <dgm:prSet presAssocID="{0EF162C7-61F2-4291-847E-75781E516AF9}" presName="FourNodes_4" presStyleLbl="node1" presStyleIdx="3" presStyleCnt="4">
        <dgm:presLayoutVars>
          <dgm:bulletEnabled val="1"/>
        </dgm:presLayoutVars>
      </dgm:prSet>
      <dgm:spPr/>
    </dgm:pt>
    <dgm:pt modelId="{A7634F43-410B-4A7A-91B0-B41066F80ECB}" type="pres">
      <dgm:prSet presAssocID="{0EF162C7-61F2-4291-847E-75781E516AF9}" presName="FourConn_1-2" presStyleLbl="fgAccFollowNode1" presStyleIdx="0" presStyleCnt="3">
        <dgm:presLayoutVars>
          <dgm:bulletEnabled val="1"/>
        </dgm:presLayoutVars>
      </dgm:prSet>
      <dgm:spPr/>
    </dgm:pt>
    <dgm:pt modelId="{7D974069-3048-4A73-AE24-D5758070230D}" type="pres">
      <dgm:prSet presAssocID="{0EF162C7-61F2-4291-847E-75781E516AF9}" presName="FourConn_2-3" presStyleLbl="fgAccFollowNode1" presStyleIdx="1" presStyleCnt="3">
        <dgm:presLayoutVars>
          <dgm:bulletEnabled val="1"/>
        </dgm:presLayoutVars>
      </dgm:prSet>
      <dgm:spPr/>
    </dgm:pt>
    <dgm:pt modelId="{D34183F9-0474-4196-8DF6-3E9EBC557BFF}" type="pres">
      <dgm:prSet presAssocID="{0EF162C7-61F2-4291-847E-75781E516AF9}" presName="FourConn_3-4" presStyleLbl="fgAccFollowNode1" presStyleIdx="2" presStyleCnt="3">
        <dgm:presLayoutVars>
          <dgm:bulletEnabled val="1"/>
        </dgm:presLayoutVars>
      </dgm:prSet>
      <dgm:spPr/>
    </dgm:pt>
    <dgm:pt modelId="{46D8404E-B836-4D66-BED8-291DA62FD7B9}" type="pres">
      <dgm:prSet presAssocID="{0EF162C7-61F2-4291-847E-75781E516AF9}" presName="FourNodes_1_text" presStyleLbl="node1" presStyleIdx="3" presStyleCnt="4">
        <dgm:presLayoutVars>
          <dgm:bulletEnabled val="1"/>
        </dgm:presLayoutVars>
      </dgm:prSet>
      <dgm:spPr/>
    </dgm:pt>
    <dgm:pt modelId="{B7B7D363-68C5-4905-93F4-55F071B03133}" type="pres">
      <dgm:prSet presAssocID="{0EF162C7-61F2-4291-847E-75781E516AF9}" presName="FourNodes_2_text" presStyleLbl="node1" presStyleIdx="3" presStyleCnt="4">
        <dgm:presLayoutVars>
          <dgm:bulletEnabled val="1"/>
        </dgm:presLayoutVars>
      </dgm:prSet>
      <dgm:spPr/>
    </dgm:pt>
    <dgm:pt modelId="{020CB2F6-529D-41C9-B9AE-176C4924018A}" type="pres">
      <dgm:prSet presAssocID="{0EF162C7-61F2-4291-847E-75781E516AF9}" presName="FourNodes_3_text" presStyleLbl="node1" presStyleIdx="3" presStyleCnt="4">
        <dgm:presLayoutVars>
          <dgm:bulletEnabled val="1"/>
        </dgm:presLayoutVars>
      </dgm:prSet>
      <dgm:spPr/>
    </dgm:pt>
    <dgm:pt modelId="{98C86D77-9A54-4717-8E62-9B53BE8F76C1}" type="pres">
      <dgm:prSet presAssocID="{0EF162C7-61F2-4291-847E-75781E516AF9}" presName="FourNodes_4_text" presStyleLbl="node1" presStyleIdx="3" presStyleCnt="4">
        <dgm:presLayoutVars>
          <dgm:bulletEnabled val="1"/>
        </dgm:presLayoutVars>
      </dgm:prSet>
      <dgm:spPr/>
    </dgm:pt>
  </dgm:ptLst>
  <dgm:cxnLst>
    <dgm:cxn modelId="{757D3100-821B-4B19-B449-580867F649D2}" type="presOf" srcId="{902D5DE6-F612-4E32-A04B-BEA205D9DDDB}" destId="{7D974069-3048-4A73-AE24-D5758070230D}" srcOrd="0" destOrd="0" presId="urn:microsoft.com/office/officeart/2005/8/layout/vProcess5"/>
    <dgm:cxn modelId="{0BE8CB0D-657D-4FC7-8175-E0472DB2596E}" type="presOf" srcId="{09A4D0DB-0392-4474-A0A1-C842BC94D997}" destId="{98C86D77-9A54-4717-8E62-9B53BE8F76C1}" srcOrd="1" destOrd="0" presId="urn:microsoft.com/office/officeart/2005/8/layout/vProcess5"/>
    <dgm:cxn modelId="{B2FB6F2B-3B19-437F-8142-6C76664DC838}" type="presOf" srcId="{1B3C315A-8228-49D7-93F7-885F3D9D93E6}" destId="{B7B7D363-68C5-4905-93F4-55F071B03133}" srcOrd="1" destOrd="0" presId="urn:microsoft.com/office/officeart/2005/8/layout/vProcess5"/>
    <dgm:cxn modelId="{44CEF65C-EF41-44FE-B241-FA0FF18659D2}" type="presOf" srcId="{09A4D0DB-0392-4474-A0A1-C842BC94D997}" destId="{51697FBE-7F3B-47B3-A899-5589D192D807}" srcOrd="0" destOrd="0" presId="urn:microsoft.com/office/officeart/2005/8/layout/vProcess5"/>
    <dgm:cxn modelId="{5E714362-7EDF-42E7-81E5-F907B1514647}" type="presOf" srcId="{0EF162C7-61F2-4291-847E-75781E516AF9}" destId="{0373EE6F-82AF-4EFD-A1C8-CAED055D8790}" srcOrd="0" destOrd="0" presId="urn:microsoft.com/office/officeart/2005/8/layout/vProcess5"/>
    <dgm:cxn modelId="{65CD386C-CD4B-4FA7-B485-3DA678696C93}" srcId="{0EF162C7-61F2-4291-847E-75781E516AF9}" destId="{09A4D0DB-0392-4474-A0A1-C842BC94D997}" srcOrd="3" destOrd="0" parTransId="{910B7846-479D-4F5C-9F41-222F0C203249}" sibTransId="{55874F45-D13D-4678-BEC6-E54F475E4A2F}"/>
    <dgm:cxn modelId="{748A508D-0855-4961-88B5-09F11BC81CFE}" type="presOf" srcId="{83AC498A-D6FE-44E6-800E-D535623F076B}" destId="{EEFA652E-6B6B-4E0E-95E6-F4583213F89A}" srcOrd="0" destOrd="0" presId="urn:microsoft.com/office/officeart/2005/8/layout/vProcess5"/>
    <dgm:cxn modelId="{516C539A-21C7-4A39-A7EB-7F809036AFD1}" srcId="{0EF162C7-61F2-4291-847E-75781E516AF9}" destId="{1B3C315A-8228-49D7-93F7-885F3D9D93E6}" srcOrd="1" destOrd="0" parTransId="{FB962946-80C0-429A-9B26-09EC13AE3AF0}" sibTransId="{902D5DE6-F612-4E32-A04B-BEA205D9DDDB}"/>
    <dgm:cxn modelId="{3700BA9D-EB21-4449-8169-4B56358F51D5}" srcId="{0EF162C7-61F2-4291-847E-75781E516AF9}" destId="{D6A1E847-2760-42F7-89E9-90AE60846D91}" srcOrd="0" destOrd="0" parTransId="{D0927067-1581-44B4-9A11-4A3245F16268}" sibTransId="{C733E28A-A42F-4A81-9C0C-39276EE6B781}"/>
    <dgm:cxn modelId="{0DA4EFAF-1A58-4984-8217-9B5F65BF25F3}" type="presOf" srcId="{83AC498A-D6FE-44E6-800E-D535623F076B}" destId="{020CB2F6-529D-41C9-B9AE-176C4924018A}" srcOrd="1" destOrd="0" presId="urn:microsoft.com/office/officeart/2005/8/layout/vProcess5"/>
    <dgm:cxn modelId="{E8DEC1BA-AB4C-44D4-8413-7F078E3CE53A}" srcId="{0EF162C7-61F2-4291-847E-75781E516AF9}" destId="{83AC498A-D6FE-44E6-800E-D535623F076B}" srcOrd="2" destOrd="0" parTransId="{DFB998AA-9960-4145-8CBE-7A9D67DDF212}" sibTransId="{E65A5BC4-5247-49ED-84D9-AB030032A98B}"/>
    <dgm:cxn modelId="{2FCC63C2-32AC-4326-95AE-E6357656C94D}" type="presOf" srcId="{D6A1E847-2760-42F7-89E9-90AE60846D91}" destId="{46D8404E-B836-4D66-BED8-291DA62FD7B9}" srcOrd="1" destOrd="0" presId="urn:microsoft.com/office/officeart/2005/8/layout/vProcess5"/>
    <dgm:cxn modelId="{44A975C8-33AB-4A9E-BF58-D4DB67D1897D}" type="presOf" srcId="{C733E28A-A42F-4A81-9C0C-39276EE6B781}" destId="{A7634F43-410B-4A7A-91B0-B41066F80ECB}" srcOrd="0" destOrd="0" presId="urn:microsoft.com/office/officeart/2005/8/layout/vProcess5"/>
    <dgm:cxn modelId="{80FEBED4-DF39-4B4E-8269-C622EC69D6F4}" type="presOf" srcId="{1B3C315A-8228-49D7-93F7-885F3D9D93E6}" destId="{5845179D-4659-487F-920F-9EE75EE48124}" srcOrd="0" destOrd="0" presId="urn:microsoft.com/office/officeart/2005/8/layout/vProcess5"/>
    <dgm:cxn modelId="{075435DB-8644-4FFE-B07F-E61B2160854A}" type="presOf" srcId="{E65A5BC4-5247-49ED-84D9-AB030032A98B}" destId="{D34183F9-0474-4196-8DF6-3E9EBC557BFF}" srcOrd="0" destOrd="0" presId="urn:microsoft.com/office/officeart/2005/8/layout/vProcess5"/>
    <dgm:cxn modelId="{7D230DE9-AD96-4B84-9842-2CEEFCA18ABC}" type="presOf" srcId="{D6A1E847-2760-42F7-89E9-90AE60846D91}" destId="{15166BDA-0B7A-4EF5-8511-534FECE66BB3}" srcOrd="0" destOrd="0" presId="urn:microsoft.com/office/officeart/2005/8/layout/vProcess5"/>
    <dgm:cxn modelId="{4B9890A7-E2F1-47FF-872B-3AEF9A4F5AB4}" type="presParOf" srcId="{0373EE6F-82AF-4EFD-A1C8-CAED055D8790}" destId="{DD171B11-9B9F-4E97-ADF4-F52A12583365}" srcOrd="0" destOrd="0" presId="urn:microsoft.com/office/officeart/2005/8/layout/vProcess5"/>
    <dgm:cxn modelId="{DBAAA63B-CA5D-4141-AD89-B6011EEBF655}" type="presParOf" srcId="{0373EE6F-82AF-4EFD-A1C8-CAED055D8790}" destId="{15166BDA-0B7A-4EF5-8511-534FECE66BB3}" srcOrd="1" destOrd="0" presId="urn:microsoft.com/office/officeart/2005/8/layout/vProcess5"/>
    <dgm:cxn modelId="{0A0C36A3-E6F3-4CF4-83B1-B75191CE67CE}" type="presParOf" srcId="{0373EE6F-82AF-4EFD-A1C8-CAED055D8790}" destId="{5845179D-4659-487F-920F-9EE75EE48124}" srcOrd="2" destOrd="0" presId="urn:microsoft.com/office/officeart/2005/8/layout/vProcess5"/>
    <dgm:cxn modelId="{1F82004F-BC22-4DF0-AB64-8E2A266551FF}" type="presParOf" srcId="{0373EE6F-82AF-4EFD-A1C8-CAED055D8790}" destId="{EEFA652E-6B6B-4E0E-95E6-F4583213F89A}" srcOrd="3" destOrd="0" presId="urn:microsoft.com/office/officeart/2005/8/layout/vProcess5"/>
    <dgm:cxn modelId="{B096412B-543E-4B31-8F7E-0FF05FC7812F}" type="presParOf" srcId="{0373EE6F-82AF-4EFD-A1C8-CAED055D8790}" destId="{51697FBE-7F3B-47B3-A899-5589D192D807}" srcOrd="4" destOrd="0" presId="urn:microsoft.com/office/officeart/2005/8/layout/vProcess5"/>
    <dgm:cxn modelId="{2654A3CD-8308-41C2-A47D-F21AB67BE51D}" type="presParOf" srcId="{0373EE6F-82AF-4EFD-A1C8-CAED055D8790}" destId="{A7634F43-410B-4A7A-91B0-B41066F80ECB}" srcOrd="5" destOrd="0" presId="urn:microsoft.com/office/officeart/2005/8/layout/vProcess5"/>
    <dgm:cxn modelId="{CF18CDB9-4D41-4D96-956A-2890404D4614}" type="presParOf" srcId="{0373EE6F-82AF-4EFD-A1C8-CAED055D8790}" destId="{7D974069-3048-4A73-AE24-D5758070230D}" srcOrd="6" destOrd="0" presId="urn:microsoft.com/office/officeart/2005/8/layout/vProcess5"/>
    <dgm:cxn modelId="{9756C39B-3DB1-428A-ADDC-69B6DDF4E96A}" type="presParOf" srcId="{0373EE6F-82AF-4EFD-A1C8-CAED055D8790}" destId="{D34183F9-0474-4196-8DF6-3E9EBC557BFF}" srcOrd="7" destOrd="0" presId="urn:microsoft.com/office/officeart/2005/8/layout/vProcess5"/>
    <dgm:cxn modelId="{0A4A4D4B-C59F-4BEA-836D-E158207AFEAF}" type="presParOf" srcId="{0373EE6F-82AF-4EFD-A1C8-CAED055D8790}" destId="{46D8404E-B836-4D66-BED8-291DA62FD7B9}" srcOrd="8" destOrd="0" presId="urn:microsoft.com/office/officeart/2005/8/layout/vProcess5"/>
    <dgm:cxn modelId="{E859EC24-D898-4D81-B48B-B1B8ADF74CC2}" type="presParOf" srcId="{0373EE6F-82AF-4EFD-A1C8-CAED055D8790}" destId="{B7B7D363-68C5-4905-93F4-55F071B03133}" srcOrd="9" destOrd="0" presId="urn:microsoft.com/office/officeart/2005/8/layout/vProcess5"/>
    <dgm:cxn modelId="{05576A03-7284-4194-88B2-25037876D938}" type="presParOf" srcId="{0373EE6F-82AF-4EFD-A1C8-CAED055D8790}" destId="{020CB2F6-529D-41C9-B9AE-176C4924018A}" srcOrd="10" destOrd="0" presId="urn:microsoft.com/office/officeart/2005/8/layout/vProcess5"/>
    <dgm:cxn modelId="{36A08485-A450-4298-902A-C36125D7B73A}" type="presParOf" srcId="{0373EE6F-82AF-4EFD-A1C8-CAED055D8790}" destId="{98C86D77-9A54-4717-8E62-9B53BE8F76C1}"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F162C7-61F2-4291-847E-75781E516AF9}" type="doc">
      <dgm:prSet loTypeId="urn:microsoft.com/office/officeart/2005/8/layout/vProcess5" loCatId="process" qsTypeId="urn:microsoft.com/office/officeart/2005/8/quickstyle/simple5" qsCatId="simple" csTypeId="urn:microsoft.com/office/officeart/2005/8/colors/accent1_3" csCatId="accent1" phldr="1"/>
      <dgm:spPr/>
      <dgm:t>
        <a:bodyPr/>
        <a:lstStyle/>
        <a:p>
          <a:endParaRPr lang="nb-NO"/>
        </a:p>
      </dgm:t>
    </dgm:pt>
    <dgm:pt modelId="{D6A1E847-2760-42F7-89E9-90AE60846D91}">
      <dgm:prSet phldrT="[Text]"/>
      <dgm:spPr/>
      <dgm:t>
        <a:bodyPr/>
        <a:lstStyle/>
        <a:p>
          <a:pPr algn="l"/>
          <a:r>
            <a:rPr lang="en-GB" b="0" dirty="0">
              <a:latin typeface="Abadi" panose="020B0604020104020204" pitchFamily="34" charset="0"/>
              <a:cs typeface="Calibri"/>
            </a:rPr>
            <a:t>Import </a:t>
          </a:r>
          <a:r>
            <a:rPr lang="en-GB" b="0" dirty="0" err="1">
              <a:latin typeface="Abadi" panose="020B0604020104020204" pitchFamily="34" charset="0"/>
              <a:cs typeface="Calibri"/>
            </a:rPr>
            <a:t>sklearn</a:t>
          </a:r>
          <a:r>
            <a:rPr lang="en-GB" b="0" dirty="0">
              <a:latin typeface="Abadi" panose="020B0604020104020204" pitchFamily="34" charset="0"/>
              <a:cs typeface="Calibri"/>
            </a:rPr>
            <a:t> library</a:t>
          </a:r>
          <a:endParaRPr lang="nb-NO" b="0" dirty="0">
            <a:latin typeface="Abadi" panose="020B0604020104020204" pitchFamily="34" charset="0"/>
          </a:endParaRPr>
        </a:p>
      </dgm:t>
    </dgm:pt>
    <dgm:pt modelId="{D0927067-1581-44B4-9A11-4A3245F16268}" type="parTrans" cxnId="{3700BA9D-EB21-4449-8169-4B56358F51D5}">
      <dgm:prSet/>
      <dgm:spPr/>
      <dgm:t>
        <a:bodyPr/>
        <a:lstStyle/>
        <a:p>
          <a:pPr algn="l"/>
          <a:endParaRPr lang="nb-NO" b="0">
            <a:latin typeface="Abadi" panose="020B0604020104020204" pitchFamily="34" charset="0"/>
          </a:endParaRPr>
        </a:p>
      </dgm:t>
    </dgm:pt>
    <dgm:pt modelId="{C733E28A-A42F-4A81-9C0C-39276EE6B781}" type="sibTrans" cxnId="{3700BA9D-EB21-4449-8169-4B56358F51D5}">
      <dgm:prSet/>
      <dgm:spPr/>
      <dgm:t>
        <a:bodyPr/>
        <a:lstStyle/>
        <a:p>
          <a:pPr algn="l"/>
          <a:endParaRPr lang="nb-NO" b="0">
            <a:latin typeface="Abadi" panose="020B0604020104020204" pitchFamily="34" charset="0"/>
          </a:endParaRPr>
        </a:p>
      </dgm:t>
    </dgm:pt>
    <dgm:pt modelId="{1B3C315A-8228-49D7-93F7-885F3D9D93E6}">
      <dgm:prSet phldrT="[Text]"/>
      <dgm:spPr/>
      <dgm:t>
        <a:bodyPr/>
        <a:lstStyle/>
        <a:p>
          <a:pPr algn="l"/>
          <a:r>
            <a:rPr lang="en-GB" b="0" dirty="0">
              <a:latin typeface="Abadi" panose="020B0604020104020204" pitchFamily="34" charset="0"/>
              <a:cs typeface="Calibri"/>
            </a:rPr>
            <a:t>Standardize independent variables</a:t>
          </a:r>
          <a:endParaRPr lang="nb-NO" b="0" dirty="0">
            <a:latin typeface="Abadi" panose="020B0604020104020204" pitchFamily="34" charset="0"/>
          </a:endParaRPr>
        </a:p>
      </dgm:t>
    </dgm:pt>
    <dgm:pt modelId="{FB962946-80C0-429A-9B26-09EC13AE3AF0}" type="parTrans" cxnId="{516C539A-21C7-4A39-A7EB-7F809036AFD1}">
      <dgm:prSet/>
      <dgm:spPr/>
      <dgm:t>
        <a:bodyPr/>
        <a:lstStyle/>
        <a:p>
          <a:pPr algn="l"/>
          <a:endParaRPr lang="nb-NO" b="0">
            <a:latin typeface="Abadi" panose="020B0604020104020204" pitchFamily="34" charset="0"/>
          </a:endParaRPr>
        </a:p>
      </dgm:t>
    </dgm:pt>
    <dgm:pt modelId="{902D5DE6-F612-4E32-A04B-BEA205D9DDDB}" type="sibTrans" cxnId="{516C539A-21C7-4A39-A7EB-7F809036AFD1}">
      <dgm:prSet/>
      <dgm:spPr/>
      <dgm:t>
        <a:bodyPr/>
        <a:lstStyle/>
        <a:p>
          <a:pPr algn="l"/>
          <a:endParaRPr lang="nb-NO" b="0">
            <a:latin typeface="Abadi" panose="020B0604020104020204" pitchFamily="34" charset="0"/>
          </a:endParaRPr>
        </a:p>
      </dgm:t>
    </dgm:pt>
    <dgm:pt modelId="{83AC498A-D6FE-44E6-800E-D535623F076B}">
      <dgm:prSet phldrT="[Text]"/>
      <dgm:spPr/>
      <dgm:t>
        <a:bodyPr/>
        <a:lstStyle/>
        <a:p>
          <a:pPr algn="l"/>
          <a:r>
            <a:rPr lang="en-GB" b="0" dirty="0">
              <a:latin typeface="Abadi" panose="020B0604020104020204" pitchFamily="34" charset="0"/>
              <a:cs typeface="Calibri"/>
            </a:rPr>
            <a:t>Split data into training and testing sets using </a:t>
          </a:r>
          <a:r>
            <a:rPr lang="en-GB" b="0" i="1" dirty="0" err="1">
              <a:latin typeface="Abadi" panose="020B0604020104020204" pitchFamily="34" charset="0"/>
              <a:cs typeface="Calibri"/>
            </a:rPr>
            <a:t>train_test_split</a:t>
          </a:r>
          <a:r>
            <a:rPr lang="en-GB" b="0" i="1" dirty="0">
              <a:latin typeface="Abadi" panose="020B0604020104020204" pitchFamily="34" charset="0"/>
              <a:cs typeface="Calibri"/>
            </a:rPr>
            <a:t> </a:t>
          </a:r>
          <a:r>
            <a:rPr lang="en-GB" b="0" dirty="0">
              <a:latin typeface="Abadi" panose="020B0604020104020204" pitchFamily="34" charset="0"/>
              <a:cs typeface="Calibri"/>
            </a:rPr>
            <a:t>function</a:t>
          </a:r>
          <a:endParaRPr lang="nb-NO" b="0" dirty="0">
            <a:latin typeface="Abadi" panose="020B0604020104020204" pitchFamily="34" charset="0"/>
          </a:endParaRPr>
        </a:p>
      </dgm:t>
    </dgm:pt>
    <dgm:pt modelId="{DFB998AA-9960-4145-8CBE-7A9D67DDF212}" type="parTrans" cxnId="{E8DEC1BA-AB4C-44D4-8413-7F078E3CE53A}">
      <dgm:prSet/>
      <dgm:spPr/>
      <dgm:t>
        <a:bodyPr/>
        <a:lstStyle/>
        <a:p>
          <a:pPr algn="l"/>
          <a:endParaRPr lang="nb-NO" b="0">
            <a:latin typeface="Abadi" panose="020B0604020104020204" pitchFamily="34" charset="0"/>
          </a:endParaRPr>
        </a:p>
      </dgm:t>
    </dgm:pt>
    <dgm:pt modelId="{E65A5BC4-5247-49ED-84D9-AB030032A98B}" type="sibTrans" cxnId="{E8DEC1BA-AB4C-44D4-8413-7F078E3CE53A}">
      <dgm:prSet/>
      <dgm:spPr/>
      <dgm:t>
        <a:bodyPr/>
        <a:lstStyle/>
        <a:p>
          <a:pPr algn="l"/>
          <a:endParaRPr lang="nb-NO" b="0">
            <a:latin typeface="Abadi" panose="020B0604020104020204" pitchFamily="34" charset="0"/>
          </a:endParaRPr>
        </a:p>
      </dgm:t>
    </dgm:pt>
    <dgm:pt modelId="{F113B9EB-4F87-4D30-9830-3E302F7192C3}">
      <dgm:prSet phldrT="[Text]"/>
      <dgm:spPr/>
      <dgm:t>
        <a:bodyPr/>
        <a:lstStyle/>
        <a:p>
          <a:pPr algn="l"/>
          <a:r>
            <a:rPr lang="en-GB" b="0" dirty="0">
              <a:latin typeface="Abadi" panose="020B0604020104020204" pitchFamily="34" charset="0"/>
              <a:cs typeface="Calibri"/>
            </a:rPr>
            <a:t>Train models using training dataset and find hyperparameters with </a:t>
          </a:r>
          <a:r>
            <a:rPr lang="en-GB" b="0" i="1" dirty="0" err="1">
              <a:latin typeface="Abadi" panose="020B0604020104020204" pitchFamily="34" charset="0"/>
              <a:cs typeface="Calibri"/>
            </a:rPr>
            <a:t>GridSearchCV</a:t>
          </a:r>
          <a:endParaRPr lang="nb-NO" b="0" dirty="0">
            <a:latin typeface="Abadi" panose="020B0604020104020204" pitchFamily="34" charset="0"/>
          </a:endParaRPr>
        </a:p>
      </dgm:t>
    </dgm:pt>
    <dgm:pt modelId="{593C6C90-EE0E-4FFD-9802-46C525C47F1E}" type="parTrans" cxnId="{1F3C306F-1E3E-4234-8F40-8565ACEF3C3E}">
      <dgm:prSet/>
      <dgm:spPr/>
      <dgm:t>
        <a:bodyPr/>
        <a:lstStyle/>
        <a:p>
          <a:pPr algn="l"/>
          <a:endParaRPr lang="nb-NO" b="0">
            <a:latin typeface="Abadi" panose="020B0604020104020204" pitchFamily="34" charset="0"/>
          </a:endParaRPr>
        </a:p>
      </dgm:t>
    </dgm:pt>
    <dgm:pt modelId="{E7B69AB7-D94A-4347-94EC-8C306BE45859}" type="sibTrans" cxnId="{1F3C306F-1E3E-4234-8F40-8565ACEF3C3E}">
      <dgm:prSet/>
      <dgm:spPr/>
      <dgm:t>
        <a:bodyPr/>
        <a:lstStyle/>
        <a:p>
          <a:pPr algn="l"/>
          <a:endParaRPr lang="nb-NO" b="0">
            <a:latin typeface="Abadi" panose="020B0604020104020204" pitchFamily="34" charset="0"/>
          </a:endParaRPr>
        </a:p>
      </dgm:t>
    </dgm:pt>
    <dgm:pt modelId="{83C569BC-E8C9-4B95-B1BB-A4CE128A0BA9}">
      <dgm:prSet phldrT="[Text]"/>
      <dgm:spPr/>
      <dgm:t>
        <a:bodyPr/>
        <a:lstStyle/>
        <a:p>
          <a:pPr algn="l"/>
          <a:r>
            <a:rPr lang="en-GB" b="0" dirty="0">
              <a:latin typeface="Abadi" panose="020B0604020104020204" pitchFamily="34" charset="0"/>
              <a:cs typeface="Calibri"/>
            </a:rPr>
            <a:t>Test models using test data and find best performing model (highest accuracy score) </a:t>
          </a:r>
          <a:r>
            <a:rPr lang="en-GB" b="0" i="1" dirty="0">
              <a:latin typeface="Abadi" panose="020B0604020104020204" pitchFamily="34" charset="0"/>
              <a:cs typeface="Calibri"/>
            </a:rPr>
            <a:t>score</a:t>
          </a:r>
          <a:r>
            <a:rPr lang="en-GB" b="0" dirty="0">
              <a:latin typeface="Abadi" panose="020B0604020104020204" pitchFamily="34" charset="0"/>
              <a:cs typeface="Calibri"/>
            </a:rPr>
            <a:t> function</a:t>
          </a:r>
          <a:endParaRPr lang="nb-NO" b="0" dirty="0">
            <a:latin typeface="Abadi" panose="020B0604020104020204" pitchFamily="34" charset="0"/>
          </a:endParaRPr>
        </a:p>
      </dgm:t>
    </dgm:pt>
    <dgm:pt modelId="{D7B337B0-DA37-491E-8DEC-B7F0EB7F770E}" type="parTrans" cxnId="{23E5DC4F-0123-4606-A4F0-C2FB32868B99}">
      <dgm:prSet/>
      <dgm:spPr/>
      <dgm:t>
        <a:bodyPr/>
        <a:lstStyle/>
        <a:p>
          <a:pPr algn="l"/>
          <a:endParaRPr lang="nb-NO" b="0">
            <a:latin typeface="Abadi" panose="020B0604020104020204" pitchFamily="34" charset="0"/>
          </a:endParaRPr>
        </a:p>
      </dgm:t>
    </dgm:pt>
    <dgm:pt modelId="{3F44CF18-C3B0-4F67-9CF9-8C710F09BFC8}" type="sibTrans" cxnId="{23E5DC4F-0123-4606-A4F0-C2FB32868B99}">
      <dgm:prSet/>
      <dgm:spPr/>
      <dgm:t>
        <a:bodyPr/>
        <a:lstStyle/>
        <a:p>
          <a:pPr algn="l"/>
          <a:endParaRPr lang="nb-NO" b="0">
            <a:latin typeface="Abadi" panose="020B0604020104020204" pitchFamily="34" charset="0"/>
          </a:endParaRPr>
        </a:p>
      </dgm:t>
    </dgm:pt>
    <dgm:pt modelId="{0373EE6F-82AF-4EFD-A1C8-CAED055D8790}" type="pres">
      <dgm:prSet presAssocID="{0EF162C7-61F2-4291-847E-75781E516AF9}" presName="outerComposite" presStyleCnt="0">
        <dgm:presLayoutVars>
          <dgm:chMax val="5"/>
          <dgm:dir/>
          <dgm:resizeHandles val="exact"/>
        </dgm:presLayoutVars>
      </dgm:prSet>
      <dgm:spPr/>
    </dgm:pt>
    <dgm:pt modelId="{DD171B11-9B9F-4E97-ADF4-F52A12583365}" type="pres">
      <dgm:prSet presAssocID="{0EF162C7-61F2-4291-847E-75781E516AF9}" presName="dummyMaxCanvas" presStyleCnt="0">
        <dgm:presLayoutVars/>
      </dgm:prSet>
      <dgm:spPr/>
    </dgm:pt>
    <dgm:pt modelId="{2B0FA18E-2837-4586-9F59-DC006FE1C77F}" type="pres">
      <dgm:prSet presAssocID="{0EF162C7-61F2-4291-847E-75781E516AF9}" presName="FiveNodes_1" presStyleLbl="node1" presStyleIdx="0" presStyleCnt="5">
        <dgm:presLayoutVars>
          <dgm:bulletEnabled val="1"/>
        </dgm:presLayoutVars>
      </dgm:prSet>
      <dgm:spPr/>
    </dgm:pt>
    <dgm:pt modelId="{D8EF7B98-1275-48E3-AE42-CE7FF0FC1080}" type="pres">
      <dgm:prSet presAssocID="{0EF162C7-61F2-4291-847E-75781E516AF9}" presName="FiveNodes_2" presStyleLbl="node1" presStyleIdx="1" presStyleCnt="5">
        <dgm:presLayoutVars>
          <dgm:bulletEnabled val="1"/>
        </dgm:presLayoutVars>
      </dgm:prSet>
      <dgm:spPr/>
    </dgm:pt>
    <dgm:pt modelId="{A1C98006-29D8-4EB4-BFBE-AF3BA2C548F3}" type="pres">
      <dgm:prSet presAssocID="{0EF162C7-61F2-4291-847E-75781E516AF9}" presName="FiveNodes_3" presStyleLbl="node1" presStyleIdx="2" presStyleCnt="5">
        <dgm:presLayoutVars>
          <dgm:bulletEnabled val="1"/>
        </dgm:presLayoutVars>
      </dgm:prSet>
      <dgm:spPr/>
    </dgm:pt>
    <dgm:pt modelId="{B94F1FA3-9DD8-4C35-AC32-AAC775E355AE}" type="pres">
      <dgm:prSet presAssocID="{0EF162C7-61F2-4291-847E-75781E516AF9}" presName="FiveNodes_4" presStyleLbl="node1" presStyleIdx="3" presStyleCnt="5">
        <dgm:presLayoutVars>
          <dgm:bulletEnabled val="1"/>
        </dgm:presLayoutVars>
      </dgm:prSet>
      <dgm:spPr/>
    </dgm:pt>
    <dgm:pt modelId="{72154CB2-7511-4D38-9E2F-02CC2FD7407A}" type="pres">
      <dgm:prSet presAssocID="{0EF162C7-61F2-4291-847E-75781E516AF9}" presName="FiveNodes_5" presStyleLbl="node1" presStyleIdx="4" presStyleCnt="5">
        <dgm:presLayoutVars>
          <dgm:bulletEnabled val="1"/>
        </dgm:presLayoutVars>
      </dgm:prSet>
      <dgm:spPr/>
    </dgm:pt>
    <dgm:pt modelId="{F35927CB-0AE8-4E81-B618-0F0AFA7EDC2D}" type="pres">
      <dgm:prSet presAssocID="{0EF162C7-61F2-4291-847E-75781E516AF9}" presName="FiveConn_1-2" presStyleLbl="fgAccFollowNode1" presStyleIdx="0" presStyleCnt="4">
        <dgm:presLayoutVars>
          <dgm:bulletEnabled val="1"/>
        </dgm:presLayoutVars>
      </dgm:prSet>
      <dgm:spPr/>
    </dgm:pt>
    <dgm:pt modelId="{D9DBE8CA-4D18-458B-81CC-BF21A9D2CE02}" type="pres">
      <dgm:prSet presAssocID="{0EF162C7-61F2-4291-847E-75781E516AF9}" presName="FiveConn_2-3" presStyleLbl="fgAccFollowNode1" presStyleIdx="1" presStyleCnt="4">
        <dgm:presLayoutVars>
          <dgm:bulletEnabled val="1"/>
        </dgm:presLayoutVars>
      </dgm:prSet>
      <dgm:spPr/>
    </dgm:pt>
    <dgm:pt modelId="{BB14E81E-A705-4CD4-A92D-86E9B5A20F00}" type="pres">
      <dgm:prSet presAssocID="{0EF162C7-61F2-4291-847E-75781E516AF9}" presName="FiveConn_3-4" presStyleLbl="fgAccFollowNode1" presStyleIdx="2" presStyleCnt="4">
        <dgm:presLayoutVars>
          <dgm:bulletEnabled val="1"/>
        </dgm:presLayoutVars>
      </dgm:prSet>
      <dgm:spPr/>
    </dgm:pt>
    <dgm:pt modelId="{B90F4FFB-08A3-4C55-8387-02639D779FA0}" type="pres">
      <dgm:prSet presAssocID="{0EF162C7-61F2-4291-847E-75781E516AF9}" presName="FiveConn_4-5" presStyleLbl="fgAccFollowNode1" presStyleIdx="3" presStyleCnt="4">
        <dgm:presLayoutVars>
          <dgm:bulletEnabled val="1"/>
        </dgm:presLayoutVars>
      </dgm:prSet>
      <dgm:spPr/>
    </dgm:pt>
    <dgm:pt modelId="{CD450D58-B329-4B6D-9AF6-8D250774930D}" type="pres">
      <dgm:prSet presAssocID="{0EF162C7-61F2-4291-847E-75781E516AF9}" presName="FiveNodes_1_text" presStyleLbl="node1" presStyleIdx="4" presStyleCnt="5">
        <dgm:presLayoutVars>
          <dgm:bulletEnabled val="1"/>
        </dgm:presLayoutVars>
      </dgm:prSet>
      <dgm:spPr/>
    </dgm:pt>
    <dgm:pt modelId="{AAB01D9B-DA69-4C4D-90F1-53C2F9BA0CD0}" type="pres">
      <dgm:prSet presAssocID="{0EF162C7-61F2-4291-847E-75781E516AF9}" presName="FiveNodes_2_text" presStyleLbl="node1" presStyleIdx="4" presStyleCnt="5">
        <dgm:presLayoutVars>
          <dgm:bulletEnabled val="1"/>
        </dgm:presLayoutVars>
      </dgm:prSet>
      <dgm:spPr/>
    </dgm:pt>
    <dgm:pt modelId="{A09E2E7C-3C1D-44F4-9034-19800704B48C}" type="pres">
      <dgm:prSet presAssocID="{0EF162C7-61F2-4291-847E-75781E516AF9}" presName="FiveNodes_3_text" presStyleLbl="node1" presStyleIdx="4" presStyleCnt="5">
        <dgm:presLayoutVars>
          <dgm:bulletEnabled val="1"/>
        </dgm:presLayoutVars>
      </dgm:prSet>
      <dgm:spPr/>
    </dgm:pt>
    <dgm:pt modelId="{AB2B2BB0-CCAF-4DB6-9078-C2B201DC8510}" type="pres">
      <dgm:prSet presAssocID="{0EF162C7-61F2-4291-847E-75781E516AF9}" presName="FiveNodes_4_text" presStyleLbl="node1" presStyleIdx="4" presStyleCnt="5">
        <dgm:presLayoutVars>
          <dgm:bulletEnabled val="1"/>
        </dgm:presLayoutVars>
      </dgm:prSet>
      <dgm:spPr/>
    </dgm:pt>
    <dgm:pt modelId="{E69CE2EB-8D8D-4530-B7C6-72A2142AAC62}" type="pres">
      <dgm:prSet presAssocID="{0EF162C7-61F2-4291-847E-75781E516AF9}" presName="FiveNodes_5_text" presStyleLbl="node1" presStyleIdx="4" presStyleCnt="5">
        <dgm:presLayoutVars>
          <dgm:bulletEnabled val="1"/>
        </dgm:presLayoutVars>
      </dgm:prSet>
      <dgm:spPr/>
    </dgm:pt>
  </dgm:ptLst>
  <dgm:cxnLst>
    <dgm:cxn modelId="{94DBF104-E22C-4334-95B3-DA8F83147603}" type="presOf" srcId="{D6A1E847-2760-42F7-89E9-90AE60846D91}" destId="{CD450D58-B329-4B6D-9AF6-8D250774930D}" srcOrd="1" destOrd="0" presId="urn:microsoft.com/office/officeart/2005/8/layout/vProcess5"/>
    <dgm:cxn modelId="{15F3490D-A492-412D-B09C-09719A81E458}" type="presOf" srcId="{902D5DE6-F612-4E32-A04B-BEA205D9DDDB}" destId="{D9DBE8CA-4D18-458B-81CC-BF21A9D2CE02}" srcOrd="0" destOrd="0" presId="urn:microsoft.com/office/officeart/2005/8/layout/vProcess5"/>
    <dgm:cxn modelId="{64542115-5BD7-4ADA-A10B-3AA8461A7177}" type="presOf" srcId="{E65A5BC4-5247-49ED-84D9-AB030032A98B}" destId="{BB14E81E-A705-4CD4-A92D-86E9B5A20F00}" srcOrd="0" destOrd="0" presId="urn:microsoft.com/office/officeart/2005/8/layout/vProcess5"/>
    <dgm:cxn modelId="{B5399A2A-63EE-48AF-BD73-A88CB33A44A3}" type="presOf" srcId="{E7B69AB7-D94A-4347-94EC-8C306BE45859}" destId="{B90F4FFB-08A3-4C55-8387-02639D779FA0}" srcOrd="0" destOrd="0" presId="urn:microsoft.com/office/officeart/2005/8/layout/vProcess5"/>
    <dgm:cxn modelId="{BD56902C-86BD-4908-A988-294AED7EE376}" type="presOf" srcId="{D6A1E847-2760-42F7-89E9-90AE60846D91}" destId="{2B0FA18E-2837-4586-9F59-DC006FE1C77F}" srcOrd="0" destOrd="0" presId="urn:microsoft.com/office/officeart/2005/8/layout/vProcess5"/>
    <dgm:cxn modelId="{5E714362-7EDF-42E7-81E5-F907B1514647}" type="presOf" srcId="{0EF162C7-61F2-4291-847E-75781E516AF9}" destId="{0373EE6F-82AF-4EFD-A1C8-CAED055D8790}" srcOrd="0" destOrd="0" presId="urn:microsoft.com/office/officeart/2005/8/layout/vProcess5"/>
    <dgm:cxn modelId="{DAC31F48-4D5F-4700-ACF3-23451274C89E}" type="presOf" srcId="{83C569BC-E8C9-4B95-B1BB-A4CE128A0BA9}" destId="{72154CB2-7511-4D38-9E2F-02CC2FD7407A}" srcOrd="0" destOrd="0" presId="urn:microsoft.com/office/officeart/2005/8/layout/vProcess5"/>
    <dgm:cxn modelId="{1F3C306F-1E3E-4234-8F40-8565ACEF3C3E}" srcId="{0EF162C7-61F2-4291-847E-75781E516AF9}" destId="{F113B9EB-4F87-4D30-9830-3E302F7192C3}" srcOrd="3" destOrd="0" parTransId="{593C6C90-EE0E-4FFD-9802-46C525C47F1E}" sibTransId="{E7B69AB7-D94A-4347-94EC-8C306BE45859}"/>
    <dgm:cxn modelId="{23E5DC4F-0123-4606-A4F0-C2FB32868B99}" srcId="{0EF162C7-61F2-4291-847E-75781E516AF9}" destId="{83C569BC-E8C9-4B95-B1BB-A4CE128A0BA9}" srcOrd="4" destOrd="0" parTransId="{D7B337B0-DA37-491E-8DEC-B7F0EB7F770E}" sibTransId="{3F44CF18-C3B0-4F67-9CF9-8C710F09BFC8}"/>
    <dgm:cxn modelId="{32E23B71-F18F-40E4-83F8-B878F3826686}" type="presOf" srcId="{83AC498A-D6FE-44E6-800E-D535623F076B}" destId="{A1C98006-29D8-4EB4-BFBE-AF3BA2C548F3}" srcOrd="0" destOrd="0" presId="urn:microsoft.com/office/officeart/2005/8/layout/vProcess5"/>
    <dgm:cxn modelId="{2BE7E577-4D0D-4B79-944C-7FE9F19B95EF}" type="presOf" srcId="{1B3C315A-8228-49D7-93F7-885F3D9D93E6}" destId="{D8EF7B98-1275-48E3-AE42-CE7FF0FC1080}" srcOrd="0" destOrd="0" presId="urn:microsoft.com/office/officeart/2005/8/layout/vProcess5"/>
    <dgm:cxn modelId="{6E02758E-F006-4E03-B44D-717AD7427FCF}" type="presOf" srcId="{F113B9EB-4F87-4D30-9830-3E302F7192C3}" destId="{B94F1FA3-9DD8-4C35-AC32-AAC775E355AE}" srcOrd="0" destOrd="0" presId="urn:microsoft.com/office/officeart/2005/8/layout/vProcess5"/>
    <dgm:cxn modelId="{BE742392-C10E-4D04-894F-D9B308E181F9}" type="presOf" srcId="{C733E28A-A42F-4A81-9C0C-39276EE6B781}" destId="{F35927CB-0AE8-4E81-B618-0F0AFA7EDC2D}" srcOrd="0" destOrd="0" presId="urn:microsoft.com/office/officeart/2005/8/layout/vProcess5"/>
    <dgm:cxn modelId="{516C539A-21C7-4A39-A7EB-7F809036AFD1}" srcId="{0EF162C7-61F2-4291-847E-75781E516AF9}" destId="{1B3C315A-8228-49D7-93F7-885F3D9D93E6}" srcOrd="1" destOrd="0" parTransId="{FB962946-80C0-429A-9B26-09EC13AE3AF0}" sibTransId="{902D5DE6-F612-4E32-A04B-BEA205D9DDDB}"/>
    <dgm:cxn modelId="{3700BA9D-EB21-4449-8169-4B56358F51D5}" srcId="{0EF162C7-61F2-4291-847E-75781E516AF9}" destId="{D6A1E847-2760-42F7-89E9-90AE60846D91}" srcOrd="0" destOrd="0" parTransId="{D0927067-1581-44B4-9A11-4A3245F16268}" sibTransId="{C733E28A-A42F-4A81-9C0C-39276EE6B781}"/>
    <dgm:cxn modelId="{E8DEC1BA-AB4C-44D4-8413-7F078E3CE53A}" srcId="{0EF162C7-61F2-4291-847E-75781E516AF9}" destId="{83AC498A-D6FE-44E6-800E-D535623F076B}" srcOrd="2" destOrd="0" parTransId="{DFB998AA-9960-4145-8CBE-7A9D67DDF212}" sibTransId="{E65A5BC4-5247-49ED-84D9-AB030032A98B}"/>
    <dgm:cxn modelId="{014B6CBB-7F07-4BE9-B38E-BA561A6340F2}" type="presOf" srcId="{83C569BC-E8C9-4B95-B1BB-A4CE128A0BA9}" destId="{E69CE2EB-8D8D-4530-B7C6-72A2142AAC62}" srcOrd="1" destOrd="0" presId="urn:microsoft.com/office/officeart/2005/8/layout/vProcess5"/>
    <dgm:cxn modelId="{0D87E8C8-5263-48DC-BA2B-BEC172863FE9}" type="presOf" srcId="{F113B9EB-4F87-4D30-9830-3E302F7192C3}" destId="{AB2B2BB0-CCAF-4DB6-9078-C2B201DC8510}" srcOrd="1" destOrd="0" presId="urn:microsoft.com/office/officeart/2005/8/layout/vProcess5"/>
    <dgm:cxn modelId="{BE7ACBEC-6AC6-4858-8C60-1EF430E55B51}" type="presOf" srcId="{83AC498A-D6FE-44E6-800E-D535623F076B}" destId="{A09E2E7C-3C1D-44F4-9034-19800704B48C}" srcOrd="1" destOrd="0" presId="urn:microsoft.com/office/officeart/2005/8/layout/vProcess5"/>
    <dgm:cxn modelId="{220B05FF-9864-467A-8191-EC12545C3696}" type="presOf" srcId="{1B3C315A-8228-49D7-93F7-885F3D9D93E6}" destId="{AAB01D9B-DA69-4C4D-90F1-53C2F9BA0CD0}" srcOrd="1" destOrd="0" presId="urn:microsoft.com/office/officeart/2005/8/layout/vProcess5"/>
    <dgm:cxn modelId="{4B9890A7-E2F1-47FF-872B-3AEF9A4F5AB4}" type="presParOf" srcId="{0373EE6F-82AF-4EFD-A1C8-CAED055D8790}" destId="{DD171B11-9B9F-4E97-ADF4-F52A12583365}" srcOrd="0" destOrd="0" presId="urn:microsoft.com/office/officeart/2005/8/layout/vProcess5"/>
    <dgm:cxn modelId="{BB4A605B-5B1B-4EC2-AB01-B993FDD6BF0E}" type="presParOf" srcId="{0373EE6F-82AF-4EFD-A1C8-CAED055D8790}" destId="{2B0FA18E-2837-4586-9F59-DC006FE1C77F}" srcOrd="1" destOrd="0" presId="urn:microsoft.com/office/officeart/2005/8/layout/vProcess5"/>
    <dgm:cxn modelId="{6D68200C-7654-4200-ABAD-85CDAADDC29E}" type="presParOf" srcId="{0373EE6F-82AF-4EFD-A1C8-CAED055D8790}" destId="{D8EF7B98-1275-48E3-AE42-CE7FF0FC1080}" srcOrd="2" destOrd="0" presId="urn:microsoft.com/office/officeart/2005/8/layout/vProcess5"/>
    <dgm:cxn modelId="{38F8C4E8-0386-4C6A-A40E-83CF287D503A}" type="presParOf" srcId="{0373EE6F-82AF-4EFD-A1C8-CAED055D8790}" destId="{A1C98006-29D8-4EB4-BFBE-AF3BA2C548F3}" srcOrd="3" destOrd="0" presId="urn:microsoft.com/office/officeart/2005/8/layout/vProcess5"/>
    <dgm:cxn modelId="{ACCDAAEA-2FA2-4563-8251-B9EB716FAA51}" type="presParOf" srcId="{0373EE6F-82AF-4EFD-A1C8-CAED055D8790}" destId="{B94F1FA3-9DD8-4C35-AC32-AAC775E355AE}" srcOrd="4" destOrd="0" presId="urn:microsoft.com/office/officeart/2005/8/layout/vProcess5"/>
    <dgm:cxn modelId="{DA4485F1-67CD-4D30-91C0-5B9F5EC1CA78}" type="presParOf" srcId="{0373EE6F-82AF-4EFD-A1C8-CAED055D8790}" destId="{72154CB2-7511-4D38-9E2F-02CC2FD7407A}" srcOrd="5" destOrd="0" presId="urn:microsoft.com/office/officeart/2005/8/layout/vProcess5"/>
    <dgm:cxn modelId="{55AA2B96-DA94-463D-914F-302F86B0BA7F}" type="presParOf" srcId="{0373EE6F-82AF-4EFD-A1C8-CAED055D8790}" destId="{F35927CB-0AE8-4E81-B618-0F0AFA7EDC2D}" srcOrd="6" destOrd="0" presId="urn:microsoft.com/office/officeart/2005/8/layout/vProcess5"/>
    <dgm:cxn modelId="{B2AACC77-99A3-483C-B199-2E6743AA6E71}" type="presParOf" srcId="{0373EE6F-82AF-4EFD-A1C8-CAED055D8790}" destId="{D9DBE8CA-4D18-458B-81CC-BF21A9D2CE02}" srcOrd="7" destOrd="0" presId="urn:microsoft.com/office/officeart/2005/8/layout/vProcess5"/>
    <dgm:cxn modelId="{1D0637B2-80A5-4B29-92E5-326DE75CA710}" type="presParOf" srcId="{0373EE6F-82AF-4EFD-A1C8-CAED055D8790}" destId="{BB14E81E-A705-4CD4-A92D-86E9B5A20F00}" srcOrd="8" destOrd="0" presId="urn:microsoft.com/office/officeart/2005/8/layout/vProcess5"/>
    <dgm:cxn modelId="{3BFF7C56-6602-45A4-ABB9-DD6A32F38CA3}" type="presParOf" srcId="{0373EE6F-82AF-4EFD-A1C8-CAED055D8790}" destId="{B90F4FFB-08A3-4C55-8387-02639D779FA0}" srcOrd="9" destOrd="0" presId="urn:microsoft.com/office/officeart/2005/8/layout/vProcess5"/>
    <dgm:cxn modelId="{5D86FC6A-0CD6-4220-8984-D538CA116A6F}" type="presParOf" srcId="{0373EE6F-82AF-4EFD-A1C8-CAED055D8790}" destId="{CD450D58-B329-4B6D-9AF6-8D250774930D}" srcOrd="10" destOrd="0" presId="urn:microsoft.com/office/officeart/2005/8/layout/vProcess5"/>
    <dgm:cxn modelId="{F239BC5C-1747-496A-A57E-9850E78F2C4C}" type="presParOf" srcId="{0373EE6F-82AF-4EFD-A1C8-CAED055D8790}" destId="{AAB01D9B-DA69-4C4D-90F1-53C2F9BA0CD0}" srcOrd="11" destOrd="0" presId="urn:microsoft.com/office/officeart/2005/8/layout/vProcess5"/>
    <dgm:cxn modelId="{35C0A96B-3E92-47C3-AB84-115ED4FCB1A9}" type="presParOf" srcId="{0373EE6F-82AF-4EFD-A1C8-CAED055D8790}" destId="{A09E2E7C-3C1D-44F4-9034-19800704B48C}" srcOrd="12" destOrd="0" presId="urn:microsoft.com/office/officeart/2005/8/layout/vProcess5"/>
    <dgm:cxn modelId="{4AAE8FC5-F55B-4E5E-807F-526A1E2B2D5C}" type="presParOf" srcId="{0373EE6F-82AF-4EFD-A1C8-CAED055D8790}" destId="{AB2B2BB0-CCAF-4DB6-9078-C2B201DC8510}" srcOrd="13" destOrd="0" presId="urn:microsoft.com/office/officeart/2005/8/layout/vProcess5"/>
    <dgm:cxn modelId="{B37A9C36-287E-4E29-85E6-1064542919A7}" type="presParOf" srcId="{0373EE6F-82AF-4EFD-A1C8-CAED055D8790}" destId="{E69CE2EB-8D8D-4530-B7C6-72A2142AAC62}"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166BDA-0B7A-4EF5-8511-534FECE66BB3}">
      <dsp:nvSpPr>
        <dsp:cNvPr id="0" name=""/>
        <dsp:cNvSpPr/>
      </dsp:nvSpPr>
      <dsp:spPr>
        <a:xfrm>
          <a:off x="0" y="0"/>
          <a:ext cx="3814838" cy="809433"/>
        </a:xfrm>
        <a:prstGeom prst="roundRect">
          <a:avLst>
            <a:gd name="adj" fmla="val 10000"/>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cs typeface="Calibri"/>
            </a:rPr>
            <a:t>Install and import Requests and </a:t>
          </a:r>
          <a:r>
            <a:rPr lang="en-GB" sz="1500" kern="1200" dirty="0" err="1">
              <a:cs typeface="Calibri"/>
            </a:rPr>
            <a:t>BeautifulSoup</a:t>
          </a:r>
          <a:r>
            <a:rPr lang="en-GB" sz="1500" kern="1200" dirty="0">
              <a:cs typeface="Calibri"/>
            </a:rPr>
            <a:t> libraries</a:t>
          </a:r>
          <a:endParaRPr lang="nb-NO" sz="1500" b="0" kern="1200" dirty="0">
            <a:latin typeface="Abadi" panose="020B0604020104020204" pitchFamily="34" charset="0"/>
          </a:endParaRPr>
        </a:p>
      </dsp:txBody>
      <dsp:txXfrm>
        <a:off x="23707" y="23707"/>
        <a:ext cx="2873000" cy="762019"/>
      </dsp:txXfrm>
    </dsp:sp>
    <dsp:sp modelId="{5845179D-4659-487F-920F-9EE75EE48124}">
      <dsp:nvSpPr>
        <dsp:cNvPr id="0" name=""/>
        <dsp:cNvSpPr/>
      </dsp:nvSpPr>
      <dsp:spPr>
        <a:xfrm>
          <a:off x="319492" y="956603"/>
          <a:ext cx="3814838" cy="809433"/>
        </a:xfrm>
        <a:prstGeom prst="roundRect">
          <a:avLst>
            <a:gd name="adj" fmla="val 10000"/>
          </a:avLst>
        </a:prstGeom>
        <a:gradFill rotWithShape="0">
          <a:gsLst>
            <a:gs pos="0">
              <a:schemeClr val="accent1">
                <a:shade val="80000"/>
                <a:hueOff val="116428"/>
                <a:satOff val="-2085"/>
                <a:lumOff val="8862"/>
                <a:alphaOff val="0"/>
                <a:satMod val="103000"/>
                <a:lumMod val="102000"/>
                <a:tint val="94000"/>
              </a:schemeClr>
            </a:gs>
            <a:gs pos="50000">
              <a:schemeClr val="accent1">
                <a:shade val="80000"/>
                <a:hueOff val="116428"/>
                <a:satOff val="-2085"/>
                <a:lumOff val="8862"/>
                <a:alphaOff val="0"/>
                <a:satMod val="110000"/>
                <a:lumMod val="100000"/>
                <a:shade val="100000"/>
              </a:schemeClr>
            </a:gs>
            <a:gs pos="100000">
              <a:schemeClr val="accent1">
                <a:shade val="80000"/>
                <a:hueOff val="116428"/>
                <a:satOff val="-2085"/>
                <a:lumOff val="886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cs typeface="Calibri"/>
            </a:rPr>
            <a:t>Download webpage using URL and </a:t>
          </a:r>
          <a:r>
            <a:rPr lang="en-GB" sz="1500" i="1" kern="1200" dirty="0">
              <a:cs typeface="Calibri"/>
            </a:rPr>
            <a:t>get</a:t>
          </a:r>
          <a:r>
            <a:rPr lang="en-GB" sz="1500" kern="1200" dirty="0">
              <a:cs typeface="Calibri"/>
            </a:rPr>
            <a:t> method with attribute </a:t>
          </a:r>
          <a:r>
            <a:rPr lang="en-GB" sz="1500" i="1" kern="1200" dirty="0">
              <a:cs typeface="Calibri"/>
            </a:rPr>
            <a:t>text</a:t>
          </a:r>
          <a:r>
            <a:rPr lang="en-GB" sz="1500" kern="1200" dirty="0">
              <a:cs typeface="Calibri"/>
            </a:rPr>
            <a:t> from Requests</a:t>
          </a:r>
          <a:endParaRPr lang="nb-NO" sz="1500" b="0" kern="1200" dirty="0">
            <a:latin typeface="Abadi" panose="020B0604020104020204" pitchFamily="34" charset="0"/>
          </a:endParaRPr>
        </a:p>
      </dsp:txBody>
      <dsp:txXfrm>
        <a:off x="343199" y="980310"/>
        <a:ext cx="2921799" cy="762019"/>
      </dsp:txXfrm>
    </dsp:sp>
    <dsp:sp modelId="{EEFA652E-6B6B-4E0E-95E6-F4583213F89A}">
      <dsp:nvSpPr>
        <dsp:cNvPr id="0" name=""/>
        <dsp:cNvSpPr/>
      </dsp:nvSpPr>
      <dsp:spPr>
        <a:xfrm>
          <a:off x="634216" y="1913206"/>
          <a:ext cx="3814838" cy="809433"/>
        </a:xfrm>
        <a:prstGeom prst="roundRect">
          <a:avLst>
            <a:gd name="adj" fmla="val 10000"/>
          </a:avLst>
        </a:prstGeom>
        <a:gradFill rotWithShape="0">
          <a:gsLst>
            <a:gs pos="0">
              <a:schemeClr val="accent1">
                <a:shade val="80000"/>
                <a:hueOff val="232855"/>
                <a:satOff val="-4171"/>
                <a:lumOff val="17723"/>
                <a:alphaOff val="0"/>
                <a:satMod val="103000"/>
                <a:lumMod val="102000"/>
                <a:tint val="94000"/>
              </a:schemeClr>
            </a:gs>
            <a:gs pos="50000">
              <a:schemeClr val="accent1">
                <a:shade val="80000"/>
                <a:hueOff val="232855"/>
                <a:satOff val="-4171"/>
                <a:lumOff val="17723"/>
                <a:alphaOff val="0"/>
                <a:satMod val="110000"/>
                <a:lumMod val="100000"/>
                <a:shade val="100000"/>
              </a:schemeClr>
            </a:gs>
            <a:gs pos="100000">
              <a:schemeClr val="accent1">
                <a:shade val="80000"/>
                <a:hueOff val="232855"/>
                <a:satOff val="-4171"/>
                <a:lumOff val="1772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cs typeface="Calibri"/>
            </a:rPr>
            <a:t>Create </a:t>
          </a:r>
          <a:r>
            <a:rPr lang="en-GB" sz="1500" kern="1200" dirty="0" err="1">
              <a:cs typeface="Calibri"/>
            </a:rPr>
            <a:t>BeausifulSoup</a:t>
          </a:r>
          <a:r>
            <a:rPr lang="en-GB" sz="1500" kern="1200" dirty="0">
              <a:cs typeface="Calibri"/>
            </a:rPr>
            <a:t> object from loaded page</a:t>
          </a:r>
          <a:endParaRPr lang="nb-NO" sz="1500" b="0" kern="1200" dirty="0">
            <a:latin typeface="Abadi" panose="020B0604020104020204" pitchFamily="34" charset="0"/>
          </a:endParaRPr>
        </a:p>
      </dsp:txBody>
      <dsp:txXfrm>
        <a:off x="657923" y="1936913"/>
        <a:ext cx="2926568" cy="762019"/>
      </dsp:txXfrm>
    </dsp:sp>
    <dsp:sp modelId="{51697FBE-7F3B-47B3-A899-5589D192D807}">
      <dsp:nvSpPr>
        <dsp:cNvPr id="0" name=""/>
        <dsp:cNvSpPr/>
      </dsp:nvSpPr>
      <dsp:spPr>
        <a:xfrm>
          <a:off x="953709" y="2869810"/>
          <a:ext cx="3814838" cy="809433"/>
        </a:xfrm>
        <a:prstGeom prst="roundRect">
          <a:avLst>
            <a:gd name="adj" fmla="val 10000"/>
          </a:avLst>
        </a:prstGeom>
        <a:gradFill rotWithShape="0">
          <a:gsLst>
            <a:gs pos="0">
              <a:schemeClr val="accent1">
                <a:shade val="80000"/>
                <a:hueOff val="349283"/>
                <a:satOff val="-6256"/>
                <a:lumOff val="26585"/>
                <a:alphaOff val="0"/>
                <a:satMod val="103000"/>
                <a:lumMod val="102000"/>
                <a:tint val="94000"/>
              </a:schemeClr>
            </a:gs>
            <a:gs pos="50000">
              <a:schemeClr val="accent1">
                <a:shade val="80000"/>
                <a:hueOff val="349283"/>
                <a:satOff val="-6256"/>
                <a:lumOff val="26585"/>
                <a:alphaOff val="0"/>
                <a:satMod val="110000"/>
                <a:lumMod val="100000"/>
                <a:shade val="100000"/>
              </a:schemeClr>
            </a:gs>
            <a:gs pos="100000">
              <a:schemeClr val="accent1">
                <a:shade val="80000"/>
                <a:hueOff val="349283"/>
                <a:satOff val="-6256"/>
                <a:lumOff val="2658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a:cs typeface="Calibri"/>
            </a:rPr>
            <a:t>Parse through HTML page</a:t>
          </a:r>
          <a:endParaRPr lang="nb-NO" sz="1500" b="0" kern="1200" dirty="0">
            <a:latin typeface="Abadi" panose="020B0604020104020204" pitchFamily="34" charset="0"/>
          </a:endParaRPr>
        </a:p>
      </dsp:txBody>
      <dsp:txXfrm>
        <a:off x="977416" y="2893517"/>
        <a:ext cx="2921799" cy="762019"/>
      </dsp:txXfrm>
    </dsp:sp>
    <dsp:sp modelId="{A7634F43-410B-4A7A-91B0-B41066F80ECB}">
      <dsp:nvSpPr>
        <dsp:cNvPr id="0" name=""/>
        <dsp:cNvSpPr/>
      </dsp:nvSpPr>
      <dsp:spPr>
        <a:xfrm>
          <a:off x="3288706" y="619952"/>
          <a:ext cx="526131" cy="526131"/>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1750" tIns="31750" rIns="31750" bIns="31750" numCol="1" spcCol="1270" anchor="ctr" anchorCtr="0">
          <a:noAutofit/>
        </a:bodyPr>
        <a:lstStyle/>
        <a:p>
          <a:pPr marL="0" lvl="0" indent="0" algn="l" defTabSz="1111250">
            <a:lnSpc>
              <a:spcPct val="90000"/>
            </a:lnSpc>
            <a:spcBef>
              <a:spcPct val="0"/>
            </a:spcBef>
            <a:spcAft>
              <a:spcPct val="35000"/>
            </a:spcAft>
            <a:buNone/>
          </a:pPr>
          <a:endParaRPr lang="nb-NO" sz="2500" b="0" kern="1200">
            <a:latin typeface="Abadi" panose="020B0604020104020204" pitchFamily="34" charset="0"/>
          </a:endParaRPr>
        </a:p>
      </dsp:txBody>
      <dsp:txXfrm>
        <a:off x="3407085" y="619952"/>
        <a:ext cx="289373" cy="395914"/>
      </dsp:txXfrm>
    </dsp:sp>
    <dsp:sp modelId="{7D974069-3048-4A73-AE24-D5758070230D}">
      <dsp:nvSpPr>
        <dsp:cNvPr id="0" name=""/>
        <dsp:cNvSpPr/>
      </dsp:nvSpPr>
      <dsp:spPr>
        <a:xfrm>
          <a:off x="3608199" y="1576556"/>
          <a:ext cx="526131" cy="526131"/>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1750" tIns="31750" rIns="31750" bIns="31750" numCol="1" spcCol="1270" anchor="ctr" anchorCtr="0">
          <a:noAutofit/>
        </a:bodyPr>
        <a:lstStyle/>
        <a:p>
          <a:pPr marL="0" lvl="0" indent="0" algn="l" defTabSz="1111250">
            <a:lnSpc>
              <a:spcPct val="90000"/>
            </a:lnSpc>
            <a:spcBef>
              <a:spcPct val="0"/>
            </a:spcBef>
            <a:spcAft>
              <a:spcPct val="35000"/>
            </a:spcAft>
            <a:buNone/>
          </a:pPr>
          <a:endParaRPr lang="nb-NO" sz="2500" b="0" kern="1200">
            <a:latin typeface="Abadi" panose="020B0604020104020204" pitchFamily="34" charset="0"/>
          </a:endParaRPr>
        </a:p>
      </dsp:txBody>
      <dsp:txXfrm>
        <a:off x="3726578" y="1576556"/>
        <a:ext cx="289373" cy="395914"/>
      </dsp:txXfrm>
    </dsp:sp>
    <dsp:sp modelId="{D34183F9-0474-4196-8DF6-3E9EBC557BFF}">
      <dsp:nvSpPr>
        <dsp:cNvPr id="0" name=""/>
        <dsp:cNvSpPr/>
      </dsp:nvSpPr>
      <dsp:spPr>
        <a:xfrm>
          <a:off x="3922923" y="2533159"/>
          <a:ext cx="526131" cy="526131"/>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1750" tIns="31750" rIns="31750" bIns="31750" numCol="1" spcCol="1270" anchor="ctr" anchorCtr="0">
          <a:noAutofit/>
        </a:bodyPr>
        <a:lstStyle/>
        <a:p>
          <a:pPr marL="0" lvl="0" indent="0" algn="l" defTabSz="1111250">
            <a:lnSpc>
              <a:spcPct val="90000"/>
            </a:lnSpc>
            <a:spcBef>
              <a:spcPct val="0"/>
            </a:spcBef>
            <a:spcAft>
              <a:spcPct val="35000"/>
            </a:spcAft>
            <a:buNone/>
          </a:pPr>
          <a:endParaRPr lang="nb-NO" sz="2500" b="0" kern="1200">
            <a:latin typeface="Abadi" panose="020B0604020104020204" pitchFamily="34" charset="0"/>
          </a:endParaRPr>
        </a:p>
      </dsp:txBody>
      <dsp:txXfrm>
        <a:off x="4041302" y="2533159"/>
        <a:ext cx="289373" cy="3959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0FA18E-2837-4586-9F59-DC006FE1C77F}">
      <dsp:nvSpPr>
        <dsp:cNvPr id="0" name=""/>
        <dsp:cNvSpPr/>
      </dsp:nvSpPr>
      <dsp:spPr>
        <a:xfrm>
          <a:off x="0" y="0"/>
          <a:ext cx="3684447" cy="783240"/>
        </a:xfrm>
        <a:prstGeom prst="roundRect">
          <a:avLst>
            <a:gd name="adj" fmla="val 10000"/>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b="0" kern="1200" dirty="0">
              <a:latin typeface="Abadi" panose="020B0604020104020204" pitchFamily="34" charset="0"/>
              <a:cs typeface="Calibri"/>
            </a:rPr>
            <a:t>Import </a:t>
          </a:r>
          <a:r>
            <a:rPr lang="en-GB" sz="1400" b="0" kern="1200" dirty="0" err="1">
              <a:latin typeface="Abadi" panose="020B0604020104020204" pitchFamily="34" charset="0"/>
              <a:cs typeface="Calibri"/>
            </a:rPr>
            <a:t>sklearn</a:t>
          </a:r>
          <a:r>
            <a:rPr lang="en-GB" sz="1400" b="0" kern="1200" dirty="0">
              <a:latin typeface="Abadi" panose="020B0604020104020204" pitchFamily="34" charset="0"/>
              <a:cs typeface="Calibri"/>
            </a:rPr>
            <a:t> library</a:t>
          </a:r>
          <a:endParaRPr lang="nb-NO" sz="1400" b="0" kern="1200" dirty="0">
            <a:latin typeface="Abadi" panose="020B0604020104020204" pitchFamily="34" charset="0"/>
          </a:endParaRPr>
        </a:p>
      </dsp:txBody>
      <dsp:txXfrm>
        <a:off x="22940" y="22940"/>
        <a:ext cx="2747631" cy="737360"/>
      </dsp:txXfrm>
    </dsp:sp>
    <dsp:sp modelId="{D8EF7B98-1275-48E3-AE42-CE7FF0FC1080}">
      <dsp:nvSpPr>
        <dsp:cNvPr id="0" name=""/>
        <dsp:cNvSpPr/>
      </dsp:nvSpPr>
      <dsp:spPr>
        <a:xfrm>
          <a:off x="275137" y="892024"/>
          <a:ext cx="3684447" cy="783240"/>
        </a:xfrm>
        <a:prstGeom prst="roundRect">
          <a:avLst>
            <a:gd name="adj" fmla="val 10000"/>
          </a:avLst>
        </a:prstGeom>
        <a:gradFill rotWithShape="0">
          <a:gsLst>
            <a:gs pos="0">
              <a:schemeClr val="accent1">
                <a:shade val="80000"/>
                <a:hueOff val="87321"/>
                <a:satOff val="-1564"/>
                <a:lumOff val="6646"/>
                <a:alphaOff val="0"/>
                <a:satMod val="103000"/>
                <a:lumMod val="102000"/>
                <a:tint val="94000"/>
              </a:schemeClr>
            </a:gs>
            <a:gs pos="50000">
              <a:schemeClr val="accent1">
                <a:shade val="80000"/>
                <a:hueOff val="87321"/>
                <a:satOff val="-1564"/>
                <a:lumOff val="6646"/>
                <a:alphaOff val="0"/>
                <a:satMod val="110000"/>
                <a:lumMod val="100000"/>
                <a:shade val="100000"/>
              </a:schemeClr>
            </a:gs>
            <a:gs pos="100000">
              <a:schemeClr val="accent1">
                <a:shade val="80000"/>
                <a:hueOff val="87321"/>
                <a:satOff val="-1564"/>
                <a:lumOff val="664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b="0" kern="1200" dirty="0">
              <a:latin typeface="Abadi" panose="020B0604020104020204" pitchFamily="34" charset="0"/>
              <a:cs typeface="Calibri"/>
            </a:rPr>
            <a:t>Standardize independent variables</a:t>
          </a:r>
          <a:endParaRPr lang="nb-NO" sz="1400" b="0" kern="1200" dirty="0">
            <a:latin typeface="Abadi" panose="020B0604020104020204" pitchFamily="34" charset="0"/>
          </a:endParaRPr>
        </a:p>
      </dsp:txBody>
      <dsp:txXfrm>
        <a:off x="298077" y="914964"/>
        <a:ext cx="2854323" cy="737360"/>
      </dsp:txXfrm>
    </dsp:sp>
    <dsp:sp modelId="{A1C98006-29D8-4EB4-BFBE-AF3BA2C548F3}">
      <dsp:nvSpPr>
        <dsp:cNvPr id="0" name=""/>
        <dsp:cNvSpPr/>
      </dsp:nvSpPr>
      <dsp:spPr>
        <a:xfrm>
          <a:off x="550274" y="1784048"/>
          <a:ext cx="3684447" cy="783240"/>
        </a:xfrm>
        <a:prstGeom prst="roundRect">
          <a:avLst>
            <a:gd name="adj" fmla="val 10000"/>
          </a:avLst>
        </a:prstGeom>
        <a:gradFill rotWithShape="0">
          <a:gsLst>
            <a:gs pos="0">
              <a:schemeClr val="accent1">
                <a:shade val="80000"/>
                <a:hueOff val="174641"/>
                <a:satOff val="-3128"/>
                <a:lumOff val="13293"/>
                <a:alphaOff val="0"/>
                <a:satMod val="103000"/>
                <a:lumMod val="102000"/>
                <a:tint val="94000"/>
              </a:schemeClr>
            </a:gs>
            <a:gs pos="50000">
              <a:schemeClr val="accent1">
                <a:shade val="80000"/>
                <a:hueOff val="174641"/>
                <a:satOff val="-3128"/>
                <a:lumOff val="13293"/>
                <a:alphaOff val="0"/>
                <a:satMod val="110000"/>
                <a:lumMod val="100000"/>
                <a:shade val="100000"/>
              </a:schemeClr>
            </a:gs>
            <a:gs pos="100000">
              <a:schemeClr val="accent1">
                <a:shade val="80000"/>
                <a:hueOff val="174641"/>
                <a:satOff val="-3128"/>
                <a:lumOff val="1329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b="0" kern="1200" dirty="0">
              <a:latin typeface="Abadi" panose="020B0604020104020204" pitchFamily="34" charset="0"/>
              <a:cs typeface="Calibri"/>
            </a:rPr>
            <a:t>Split data into training and testing sets using </a:t>
          </a:r>
          <a:r>
            <a:rPr lang="en-GB" sz="1400" b="0" i="1" kern="1200" dirty="0" err="1">
              <a:latin typeface="Abadi" panose="020B0604020104020204" pitchFamily="34" charset="0"/>
              <a:cs typeface="Calibri"/>
            </a:rPr>
            <a:t>train_test_split</a:t>
          </a:r>
          <a:r>
            <a:rPr lang="en-GB" sz="1400" b="0" i="1" kern="1200" dirty="0">
              <a:latin typeface="Abadi" panose="020B0604020104020204" pitchFamily="34" charset="0"/>
              <a:cs typeface="Calibri"/>
            </a:rPr>
            <a:t> </a:t>
          </a:r>
          <a:r>
            <a:rPr lang="en-GB" sz="1400" b="0" kern="1200" dirty="0">
              <a:latin typeface="Abadi" panose="020B0604020104020204" pitchFamily="34" charset="0"/>
              <a:cs typeface="Calibri"/>
            </a:rPr>
            <a:t>function</a:t>
          </a:r>
          <a:endParaRPr lang="nb-NO" sz="1400" b="0" kern="1200" dirty="0">
            <a:latin typeface="Abadi" panose="020B0604020104020204" pitchFamily="34" charset="0"/>
          </a:endParaRPr>
        </a:p>
      </dsp:txBody>
      <dsp:txXfrm>
        <a:off x="573214" y="1806988"/>
        <a:ext cx="2854323" cy="737360"/>
      </dsp:txXfrm>
    </dsp:sp>
    <dsp:sp modelId="{B94F1FA3-9DD8-4C35-AC32-AAC775E355AE}">
      <dsp:nvSpPr>
        <dsp:cNvPr id="0" name=""/>
        <dsp:cNvSpPr/>
      </dsp:nvSpPr>
      <dsp:spPr>
        <a:xfrm>
          <a:off x="825411" y="2676072"/>
          <a:ext cx="3684447" cy="783240"/>
        </a:xfrm>
        <a:prstGeom prst="roundRect">
          <a:avLst>
            <a:gd name="adj" fmla="val 10000"/>
          </a:avLst>
        </a:prstGeom>
        <a:gradFill rotWithShape="0">
          <a:gsLst>
            <a:gs pos="0">
              <a:schemeClr val="accent1">
                <a:shade val="80000"/>
                <a:hueOff val="261962"/>
                <a:satOff val="-4692"/>
                <a:lumOff val="19939"/>
                <a:alphaOff val="0"/>
                <a:satMod val="103000"/>
                <a:lumMod val="102000"/>
                <a:tint val="94000"/>
              </a:schemeClr>
            </a:gs>
            <a:gs pos="50000">
              <a:schemeClr val="accent1">
                <a:shade val="80000"/>
                <a:hueOff val="261962"/>
                <a:satOff val="-4692"/>
                <a:lumOff val="19939"/>
                <a:alphaOff val="0"/>
                <a:satMod val="110000"/>
                <a:lumMod val="100000"/>
                <a:shade val="100000"/>
              </a:schemeClr>
            </a:gs>
            <a:gs pos="100000">
              <a:schemeClr val="accent1">
                <a:shade val="80000"/>
                <a:hueOff val="261962"/>
                <a:satOff val="-4692"/>
                <a:lumOff val="1993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b="0" kern="1200" dirty="0">
              <a:latin typeface="Abadi" panose="020B0604020104020204" pitchFamily="34" charset="0"/>
              <a:cs typeface="Calibri"/>
            </a:rPr>
            <a:t>Train models using training dataset and find hyperparameters with </a:t>
          </a:r>
          <a:r>
            <a:rPr lang="en-GB" sz="1400" b="0" i="1" kern="1200" dirty="0" err="1">
              <a:latin typeface="Abadi" panose="020B0604020104020204" pitchFamily="34" charset="0"/>
              <a:cs typeface="Calibri"/>
            </a:rPr>
            <a:t>GridSearchCV</a:t>
          </a:r>
          <a:endParaRPr lang="nb-NO" sz="1400" b="0" kern="1200" dirty="0">
            <a:latin typeface="Abadi" panose="020B0604020104020204" pitchFamily="34" charset="0"/>
          </a:endParaRPr>
        </a:p>
      </dsp:txBody>
      <dsp:txXfrm>
        <a:off x="848351" y="2699012"/>
        <a:ext cx="2854323" cy="737360"/>
      </dsp:txXfrm>
    </dsp:sp>
    <dsp:sp modelId="{72154CB2-7511-4D38-9E2F-02CC2FD7407A}">
      <dsp:nvSpPr>
        <dsp:cNvPr id="0" name=""/>
        <dsp:cNvSpPr/>
      </dsp:nvSpPr>
      <dsp:spPr>
        <a:xfrm>
          <a:off x="1100549" y="3568097"/>
          <a:ext cx="3684447" cy="783240"/>
        </a:xfrm>
        <a:prstGeom prst="roundRect">
          <a:avLst>
            <a:gd name="adj" fmla="val 10000"/>
          </a:avLst>
        </a:prstGeom>
        <a:gradFill rotWithShape="0">
          <a:gsLst>
            <a:gs pos="0">
              <a:schemeClr val="accent1">
                <a:shade val="80000"/>
                <a:hueOff val="349283"/>
                <a:satOff val="-6256"/>
                <a:lumOff val="26585"/>
                <a:alphaOff val="0"/>
                <a:satMod val="103000"/>
                <a:lumMod val="102000"/>
                <a:tint val="94000"/>
              </a:schemeClr>
            </a:gs>
            <a:gs pos="50000">
              <a:schemeClr val="accent1">
                <a:shade val="80000"/>
                <a:hueOff val="349283"/>
                <a:satOff val="-6256"/>
                <a:lumOff val="26585"/>
                <a:alphaOff val="0"/>
                <a:satMod val="110000"/>
                <a:lumMod val="100000"/>
                <a:shade val="100000"/>
              </a:schemeClr>
            </a:gs>
            <a:gs pos="100000">
              <a:schemeClr val="accent1">
                <a:shade val="80000"/>
                <a:hueOff val="349283"/>
                <a:satOff val="-6256"/>
                <a:lumOff val="2658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b="0" kern="1200" dirty="0">
              <a:latin typeface="Abadi" panose="020B0604020104020204" pitchFamily="34" charset="0"/>
              <a:cs typeface="Calibri"/>
            </a:rPr>
            <a:t>Test models using test data and find best performing model (highest accuracy score) </a:t>
          </a:r>
          <a:r>
            <a:rPr lang="en-GB" sz="1400" b="0" i="1" kern="1200" dirty="0">
              <a:latin typeface="Abadi" panose="020B0604020104020204" pitchFamily="34" charset="0"/>
              <a:cs typeface="Calibri"/>
            </a:rPr>
            <a:t>score</a:t>
          </a:r>
          <a:r>
            <a:rPr lang="en-GB" sz="1400" b="0" kern="1200" dirty="0">
              <a:latin typeface="Abadi" panose="020B0604020104020204" pitchFamily="34" charset="0"/>
              <a:cs typeface="Calibri"/>
            </a:rPr>
            <a:t> function</a:t>
          </a:r>
          <a:endParaRPr lang="nb-NO" sz="1400" b="0" kern="1200" dirty="0">
            <a:latin typeface="Abadi" panose="020B0604020104020204" pitchFamily="34" charset="0"/>
          </a:endParaRPr>
        </a:p>
      </dsp:txBody>
      <dsp:txXfrm>
        <a:off x="1123489" y="3591037"/>
        <a:ext cx="2854323" cy="737360"/>
      </dsp:txXfrm>
    </dsp:sp>
    <dsp:sp modelId="{F35927CB-0AE8-4E81-B618-0F0AFA7EDC2D}">
      <dsp:nvSpPr>
        <dsp:cNvPr id="0" name=""/>
        <dsp:cNvSpPr/>
      </dsp:nvSpPr>
      <dsp:spPr>
        <a:xfrm>
          <a:off x="3175341" y="572200"/>
          <a:ext cx="509106" cy="509106"/>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marL="0" lvl="0" indent="0" algn="l" defTabSz="1066800">
            <a:lnSpc>
              <a:spcPct val="90000"/>
            </a:lnSpc>
            <a:spcBef>
              <a:spcPct val="0"/>
            </a:spcBef>
            <a:spcAft>
              <a:spcPct val="35000"/>
            </a:spcAft>
            <a:buNone/>
          </a:pPr>
          <a:endParaRPr lang="nb-NO" sz="2400" b="0" kern="1200">
            <a:latin typeface="Abadi" panose="020B0604020104020204" pitchFamily="34" charset="0"/>
          </a:endParaRPr>
        </a:p>
      </dsp:txBody>
      <dsp:txXfrm>
        <a:off x="3289890" y="572200"/>
        <a:ext cx="280008" cy="383102"/>
      </dsp:txXfrm>
    </dsp:sp>
    <dsp:sp modelId="{D9DBE8CA-4D18-458B-81CC-BF21A9D2CE02}">
      <dsp:nvSpPr>
        <dsp:cNvPr id="0" name=""/>
        <dsp:cNvSpPr/>
      </dsp:nvSpPr>
      <dsp:spPr>
        <a:xfrm>
          <a:off x="3450478" y="1464225"/>
          <a:ext cx="509106" cy="509106"/>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marL="0" lvl="0" indent="0" algn="l" defTabSz="1066800">
            <a:lnSpc>
              <a:spcPct val="90000"/>
            </a:lnSpc>
            <a:spcBef>
              <a:spcPct val="0"/>
            </a:spcBef>
            <a:spcAft>
              <a:spcPct val="35000"/>
            </a:spcAft>
            <a:buNone/>
          </a:pPr>
          <a:endParaRPr lang="nb-NO" sz="2400" b="0" kern="1200">
            <a:latin typeface="Abadi" panose="020B0604020104020204" pitchFamily="34" charset="0"/>
          </a:endParaRPr>
        </a:p>
      </dsp:txBody>
      <dsp:txXfrm>
        <a:off x="3565027" y="1464225"/>
        <a:ext cx="280008" cy="383102"/>
      </dsp:txXfrm>
    </dsp:sp>
    <dsp:sp modelId="{BB14E81E-A705-4CD4-A92D-86E9B5A20F00}">
      <dsp:nvSpPr>
        <dsp:cNvPr id="0" name=""/>
        <dsp:cNvSpPr/>
      </dsp:nvSpPr>
      <dsp:spPr>
        <a:xfrm>
          <a:off x="3725615" y="2343195"/>
          <a:ext cx="509106" cy="509106"/>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marL="0" lvl="0" indent="0" algn="l" defTabSz="1066800">
            <a:lnSpc>
              <a:spcPct val="90000"/>
            </a:lnSpc>
            <a:spcBef>
              <a:spcPct val="0"/>
            </a:spcBef>
            <a:spcAft>
              <a:spcPct val="35000"/>
            </a:spcAft>
            <a:buNone/>
          </a:pPr>
          <a:endParaRPr lang="nb-NO" sz="2400" b="0" kern="1200">
            <a:latin typeface="Abadi" panose="020B0604020104020204" pitchFamily="34" charset="0"/>
          </a:endParaRPr>
        </a:p>
      </dsp:txBody>
      <dsp:txXfrm>
        <a:off x="3840164" y="2343195"/>
        <a:ext cx="280008" cy="383102"/>
      </dsp:txXfrm>
    </dsp:sp>
    <dsp:sp modelId="{B90F4FFB-08A3-4C55-8387-02639D779FA0}">
      <dsp:nvSpPr>
        <dsp:cNvPr id="0" name=""/>
        <dsp:cNvSpPr/>
      </dsp:nvSpPr>
      <dsp:spPr>
        <a:xfrm>
          <a:off x="4000753" y="3243922"/>
          <a:ext cx="509106" cy="509106"/>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marL="0" lvl="0" indent="0" algn="l" defTabSz="1066800">
            <a:lnSpc>
              <a:spcPct val="90000"/>
            </a:lnSpc>
            <a:spcBef>
              <a:spcPct val="0"/>
            </a:spcBef>
            <a:spcAft>
              <a:spcPct val="35000"/>
            </a:spcAft>
            <a:buNone/>
          </a:pPr>
          <a:endParaRPr lang="nb-NO" sz="2400" b="0" kern="1200">
            <a:latin typeface="Abadi" panose="020B0604020104020204" pitchFamily="34" charset="0"/>
          </a:endParaRPr>
        </a:p>
      </dsp:txBody>
      <dsp:txXfrm>
        <a:off x="4115302" y="3243922"/>
        <a:ext cx="280008" cy="383102"/>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nastasiiaf/ibm_data_science/blob/master/Capstone/data-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nastasiiaf/ibm_data_science/blob/master/Capstone/EDA-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nastasiiaf/ibm_data_science/blob/master/Capstone/EDA-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nastasiiaf/ibm_data_science/blob/master/Capstone/EDA-launch-site-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nastasiiaf/ibm_data_science/blob/master/Capstone/EDA-dashboard.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anastasiiaf/ibm_data_science/blob/master/Capstone/ML-prediction.ipynb"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api.spacexdata.com/v4/launches/past"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en.wikipedia.org/w/index.php?title=List_of_Falcon_9_and_Falcon_Heavy_launches&amp;oldid=1027686922"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nastasiiaf/ibm_data_science/blob/master/Capstone/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anastasiiaf/ibm_data_science/blob/master/Capstone/data-collection-webscraping.ipynb"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Anastasiia Filchenko</a:t>
            </a:r>
          </a:p>
          <a:p>
            <a:r>
              <a:rPr lang="en-US" dirty="0">
                <a:solidFill>
                  <a:schemeClr val="bg2"/>
                </a:solidFill>
                <a:latin typeface="Abadi" panose="020B0604020104020204" pitchFamily="34" charset="0"/>
                <a:ea typeface="SF Pro" pitchFamily="2" charset="0"/>
                <a:cs typeface="SF Pro" pitchFamily="2" charset="0"/>
              </a:rPr>
              <a:t>January 21, 2022</a:t>
            </a:r>
            <a:r>
              <a:rPr lang="en-US" baseline="30000" dirty="0">
                <a:solidFill>
                  <a:schemeClr val="bg2"/>
                </a:solidFill>
                <a:latin typeface="Abadi" panose="020B0604020104020204" pitchFamily="34" charset="0"/>
                <a:ea typeface="SF Pro" pitchFamily="2" charset="0"/>
                <a:cs typeface="SF Pro" pitchFamily="2" charset="0"/>
              </a:rPr>
              <a:t> </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2832872"/>
          </a:xfrm>
          <a:prstGeom prst="rect">
            <a:avLst/>
          </a:prstGeom>
        </p:spPr>
        <p:txBody>
          <a:bodyPr lIns="91440" tIns="45720" rIns="91440" bIns="45720" anchor="t"/>
          <a:lstStyle/>
          <a:p>
            <a:r>
              <a:rPr lang="en-US" sz="2200" dirty="0">
                <a:solidFill>
                  <a:schemeClr val="accent3">
                    <a:lumMod val="25000"/>
                  </a:schemeClr>
                </a:solidFill>
                <a:latin typeface="Abadi"/>
              </a:rPr>
              <a:t>Data types were checked, numerical and categorical variables identified</a:t>
            </a:r>
          </a:p>
          <a:p>
            <a:r>
              <a:rPr lang="en-US" sz="2200" dirty="0">
                <a:solidFill>
                  <a:schemeClr val="accent3">
                    <a:lumMod val="25000"/>
                  </a:schemeClr>
                </a:solidFill>
                <a:latin typeface="Abadi"/>
              </a:rPr>
              <a:t>Dataset was treated for missing values </a:t>
            </a:r>
          </a:p>
          <a:p>
            <a:r>
              <a:rPr lang="en-US" sz="2200" dirty="0">
                <a:solidFill>
                  <a:schemeClr val="accent3">
                    <a:lumMod val="25000"/>
                  </a:schemeClr>
                </a:solidFill>
                <a:latin typeface="Abadi"/>
              </a:rPr>
              <a:t>Ad hoc EA was performed on launch sites and orbit types data using pandas </a:t>
            </a:r>
            <a:r>
              <a:rPr lang="en-US" sz="2200" i="1" dirty="0" err="1">
                <a:solidFill>
                  <a:schemeClr val="accent3">
                    <a:lumMod val="25000"/>
                  </a:schemeClr>
                </a:solidFill>
                <a:latin typeface="Abadi"/>
              </a:rPr>
              <a:t>value_counts</a:t>
            </a:r>
            <a:r>
              <a:rPr lang="en-US" sz="2200" i="1" dirty="0">
                <a:solidFill>
                  <a:schemeClr val="accent3">
                    <a:lumMod val="25000"/>
                  </a:schemeClr>
                </a:solidFill>
                <a:latin typeface="Abadi"/>
              </a:rPr>
              <a:t> </a:t>
            </a:r>
            <a:r>
              <a:rPr lang="en-US" sz="2200" dirty="0">
                <a:solidFill>
                  <a:schemeClr val="accent3">
                    <a:lumMod val="25000"/>
                  </a:schemeClr>
                </a:solidFill>
                <a:latin typeface="Abadi"/>
              </a:rPr>
              <a:t>method</a:t>
            </a:r>
          </a:p>
          <a:p>
            <a:r>
              <a:rPr lang="en-US" sz="2200" dirty="0">
                <a:solidFill>
                  <a:schemeClr val="accent3">
                    <a:lumMod val="25000"/>
                  </a:schemeClr>
                </a:solidFill>
                <a:latin typeface="Abadi"/>
              </a:rPr>
              <a:t>Based on categorical variable Outcome a new variable Class was introduced: 0/1 – un/successful landing of the1st stage</a:t>
            </a:r>
          </a:p>
          <a:p>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TextBox 5">
            <a:extLst>
              <a:ext uri="{FF2B5EF4-FFF2-40B4-BE49-F238E27FC236}">
                <a16:creationId xmlns:a16="http://schemas.microsoft.com/office/drawing/2014/main" id="{3E6FA0B8-3EE9-475B-B9B8-927D4B706E45}"/>
              </a:ext>
            </a:extLst>
          </p:cNvPr>
          <p:cNvSpPr txBox="1"/>
          <p:nvPr/>
        </p:nvSpPr>
        <p:spPr>
          <a:xfrm>
            <a:off x="770011" y="5702407"/>
            <a:ext cx="10388140" cy="707886"/>
          </a:xfrm>
          <a:prstGeom prst="rect">
            <a:avLst/>
          </a:prstGeom>
          <a:noFill/>
        </p:spPr>
        <p:txBody>
          <a:bodyPr wrap="square">
            <a:spAutoFit/>
          </a:bodyPr>
          <a:lstStyle/>
          <a:p>
            <a:r>
              <a:rPr lang="nb-NO" sz="2000" dirty="0">
                <a:hlinkClick r:id="rId3"/>
              </a:rPr>
              <a:t>https://github.com/anastasiiaf/ibm_data_science/blob/master/Capstone/data-wrangling.ipynb</a:t>
            </a:r>
            <a:endParaRPr lang="nb-NO" sz="2000" dirty="0"/>
          </a:p>
          <a:p>
            <a:endParaRPr lang="nb-NO" sz="2000"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9745589" cy="3868931"/>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To get a better insight into data, i.e. what might explain launch outcomes, the following relationships between flight number (continuous flight attempts), payload mass, launch site and orbit type were examined</a:t>
            </a:r>
            <a:r>
              <a:rPr lang="nb-NO" sz="2200" dirty="0">
                <a:solidFill>
                  <a:schemeClr val="accent3">
                    <a:lumMod val="25000"/>
                  </a:schemeClr>
                </a:solidFill>
                <a:latin typeface="Abadi"/>
              </a:rPr>
              <a:t>:</a:t>
            </a:r>
          </a:p>
          <a:p>
            <a:pPr lvl="1" fontAlgn="t">
              <a:lnSpc>
                <a:spcPct val="120000"/>
              </a:lnSpc>
              <a:spcBef>
                <a:spcPts val="1400"/>
              </a:spcBef>
            </a:pPr>
            <a:r>
              <a:rPr lang="en-US" sz="2000" dirty="0" err="1">
                <a:solidFill>
                  <a:schemeClr val="accent3">
                    <a:lumMod val="25000"/>
                  </a:schemeClr>
                </a:solidFill>
                <a:latin typeface="Abadi"/>
              </a:rPr>
              <a:t>FlightNumber</a:t>
            </a:r>
            <a:r>
              <a:rPr lang="en-US" sz="2000" dirty="0">
                <a:solidFill>
                  <a:schemeClr val="accent3">
                    <a:lumMod val="25000"/>
                  </a:schemeClr>
                </a:solidFill>
                <a:latin typeface="Abadi"/>
              </a:rPr>
              <a:t> vs </a:t>
            </a:r>
            <a:r>
              <a:rPr lang="en-US" sz="2000" dirty="0" err="1">
                <a:solidFill>
                  <a:schemeClr val="accent3">
                    <a:lumMod val="25000"/>
                  </a:schemeClr>
                </a:solidFill>
                <a:latin typeface="Abadi"/>
              </a:rPr>
              <a:t>PayloadMass</a:t>
            </a:r>
            <a:endParaRPr lang="nb-NO" sz="2000" dirty="0">
              <a:solidFill>
                <a:schemeClr val="accent3">
                  <a:lumMod val="25000"/>
                </a:schemeClr>
              </a:solidFill>
              <a:latin typeface="Abadi"/>
            </a:endParaRPr>
          </a:p>
          <a:p>
            <a:pPr lvl="1">
              <a:lnSpc>
                <a:spcPct val="120000"/>
              </a:lnSpc>
              <a:spcBef>
                <a:spcPts val="0"/>
              </a:spcBef>
            </a:pPr>
            <a:r>
              <a:rPr lang="en-US" sz="2000" dirty="0" err="1">
                <a:solidFill>
                  <a:schemeClr val="accent3">
                    <a:lumMod val="25000"/>
                  </a:schemeClr>
                </a:solidFill>
                <a:latin typeface="Abadi"/>
              </a:rPr>
              <a:t>FlightNumber</a:t>
            </a:r>
            <a:r>
              <a:rPr lang="en-US" sz="2000" dirty="0">
                <a:solidFill>
                  <a:schemeClr val="accent3">
                    <a:lumMod val="25000"/>
                  </a:schemeClr>
                </a:solidFill>
                <a:latin typeface="Abadi"/>
              </a:rPr>
              <a:t> vs </a:t>
            </a:r>
            <a:r>
              <a:rPr lang="en-US" sz="2000" dirty="0" err="1">
                <a:solidFill>
                  <a:schemeClr val="accent3">
                    <a:lumMod val="25000"/>
                  </a:schemeClr>
                </a:solidFill>
                <a:latin typeface="Abadi"/>
              </a:rPr>
              <a:t>LaunchSite</a:t>
            </a:r>
            <a:endParaRPr lang="nb-NO" sz="2000" dirty="0">
              <a:solidFill>
                <a:schemeClr val="accent3">
                  <a:lumMod val="25000"/>
                </a:schemeClr>
              </a:solidFill>
              <a:latin typeface="Abadi"/>
            </a:endParaRPr>
          </a:p>
          <a:p>
            <a:pPr lvl="1">
              <a:lnSpc>
                <a:spcPct val="120000"/>
              </a:lnSpc>
              <a:spcBef>
                <a:spcPts val="0"/>
              </a:spcBef>
            </a:pPr>
            <a:r>
              <a:rPr lang="en-US" sz="2000" dirty="0" err="1">
                <a:solidFill>
                  <a:schemeClr val="accent3">
                    <a:lumMod val="25000"/>
                  </a:schemeClr>
                </a:solidFill>
                <a:latin typeface="Abadi"/>
              </a:rPr>
              <a:t>PayloadMass</a:t>
            </a:r>
            <a:r>
              <a:rPr lang="en-US" sz="2000" dirty="0">
                <a:solidFill>
                  <a:schemeClr val="accent3">
                    <a:lumMod val="25000"/>
                  </a:schemeClr>
                </a:solidFill>
                <a:latin typeface="Abadi"/>
              </a:rPr>
              <a:t> vs </a:t>
            </a:r>
            <a:r>
              <a:rPr lang="en-US" sz="2000" dirty="0" err="1">
                <a:solidFill>
                  <a:schemeClr val="accent3">
                    <a:lumMod val="25000"/>
                  </a:schemeClr>
                </a:solidFill>
                <a:latin typeface="Abadi"/>
              </a:rPr>
              <a:t>LaunchSite</a:t>
            </a:r>
            <a:endParaRPr lang="nb-NO" sz="2000" dirty="0">
              <a:solidFill>
                <a:schemeClr val="accent3">
                  <a:lumMod val="25000"/>
                </a:schemeClr>
              </a:solidFill>
              <a:latin typeface="Abadi"/>
            </a:endParaRPr>
          </a:p>
          <a:p>
            <a:pPr lvl="1">
              <a:lnSpc>
                <a:spcPct val="120000"/>
              </a:lnSpc>
              <a:spcBef>
                <a:spcPts val="0"/>
              </a:spcBef>
            </a:pPr>
            <a:r>
              <a:rPr lang="en-US" sz="2000" dirty="0" err="1">
                <a:solidFill>
                  <a:schemeClr val="accent3">
                    <a:lumMod val="25000"/>
                  </a:schemeClr>
                </a:solidFill>
                <a:latin typeface="Abadi"/>
              </a:rPr>
              <a:t>FlightNumber</a:t>
            </a:r>
            <a:r>
              <a:rPr lang="en-US" sz="2000" dirty="0">
                <a:solidFill>
                  <a:schemeClr val="accent3">
                    <a:lumMod val="25000"/>
                  </a:schemeClr>
                </a:solidFill>
                <a:latin typeface="Abadi"/>
              </a:rPr>
              <a:t> vs </a:t>
            </a:r>
            <a:r>
              <a:rPr lang="en-US" sz="2000" dirty="0" err="1">
                <a:solidFill>
                  <a:schemeClr val="accent3">
                    <a:lumMod val="25000"/>
                  </a:schemeClr>
                </a:solidFill>
                <a:latin typeface="Abadi"/>
              </a:rPr>
              <a:t>OrbitType</a:t>
            </a:r>
            <a:endParaRPr lang="nb-NO" sz="2000" dirty="0">
              <a:solidFill>
                <a:schemeClr val="accent3">
                  <a:lumMod val="25000"/>
                </a:schemeClr>
              </a:solidFill>
              <a:latin typeface="Abadi"/>
            </a:endParaRPr>
          </a:p>
          <a:p>
            <a:pPr lvl="1">
              <a:lnSpc>
                <a:spcPct val="120000"/>
              </a:lnSpc>
              <a:spcBef>
                <a:spcPts val="0"/>
              </a:spcBef>
            </a:pPr>
            <a:r>
              <a:rPr lang="en-US" sz="2000" dirty="0" err="1">
                <a:solidFill>
                  <a:schemeClr val="accent3">
                    <a:lumMod val="25000"/>
                  </a:schemeClr>
                </a:solidFill>
                <a:latin typeface="Abadi"/>
              </a:rPr>
              <a:t>PayloadMass</a:t>
            </a:r>
            <a:r>
              <a:rPr lang="en-US" sz="2000" dirty="0">
                <a:solidFill>
                  <a:schemeClr val="accent3">
                    <a:lumMod val="25000"/>
                  </a:schemeClr>
                </a:solidFill>
                <a:latin typeface="Abadi"/>
              </a:rPr>
              <a:t> vs </a:t>
            </a:r>
            <a:r>
              <a:rPr lang="en-US" sz="2000" dirty="0" err="1">
                <a:solidFill>
                  <a:schemeClr val="accent3">
                    <a:lumMod val="25000"/>
                  </a:schemeClr>
                </a:solidFill>
                <a:latin typeface="Abadi"/>
              </a:rPr>
              <a:t>OrbitType</a:t>
            </a:r>
            <a:endParaRPr lang="nb-NO" sz="2000" dirty="0">
              <a:solidFill>
                <a:schemeClr val="accent3">
                  <a:lumMod val="25000"/>
                </a:schemeClr>
              </a:solidFill>
              <a:latin typeface="Abadi"/>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Box 5">
            <a:extLst>
              <a:ext uri="{FF2B5EF4-FFF2-40B4-BE49-F238E27FC236}">
                <a16:creationId xmlns:a16="http://schemas.microsoft.com/office/drawing/2014/main" id="{6E168426-AA5C-46C2-9299-2BF073841F5D}"/>
              </a:ext>
            </a:extLst>
          </p:cNvPr>
          <p:cNvSpPr txBox="1"/>
          <p:nvPr/>
        </p:nvSpPr>
        <p:spPr>
          <a:xfrm>
            <a:off x="770011" y="5872449"/>
            <a:ext cx="10388140" cy="707886"/>
          </a:xfrm>
          <a:prstGeom prst="rect">
            <a:avLst/>
          </a:prstGeom>
          <a:noFill/>
        </p:spPr>
        <p:txBody>
          <a:bodyPr wrap="square">
            <a:spAutoFit/>
          </a:bodyPr>
          <a:lstStyle/>
          <a:p>
            <a:r>
              <a:rPr lang="nb-NO" sz="2000" dirty="0">
                <a:hlinkClick r:id="rId3"/>
              </a:rPr>
              <a:t>https://github.com/anastasiiaf/ibm_data_science/blob/master/Capstone/EDA-visualization.ipynb</a:t>
            </a:r>
            <a:endParaRPr lang="nb-NO" sz="2000" dirty="0"/>
          </a:p>
          <a:p>
            <a:endParaRPr lang="nb-NO" sz="2000"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10227504" cy="2629501"/>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SQL queries performed:</a:t>
            </a:r>
          </a:p>
          <a:p>
            <a:pPr>
              <a:lnSpc>
                <a:spcPct val="100000"/>
              </a:lnSpc>
              <a:spcBef>
                <a:spcPts val="1400"/>
              </a:spcBef>
            </a:pPr>
            <a:r>
              <a:rPr lang="en-US" sz="2200" dirty="0">
                <a:solidFill>
                  <a:schemeClr val="accent3">
                    <a:lumMod val="25000"/>
                  </a:schemeClr>
                </a:solidFill>
                <a:latin typeface="Abadi"/>
              </a:rPr>
              <a:t>Landing outcome</a:t>
            </a:r>
            <a:r>
              <a:rPr lang="nb-NO" sz="2200" dirty="0">
                <a:solidFill>
                  <a:schemeClr val="accent3">
                    <a:lumMod val="25000"/>
                  </a:schemeClr>
                </a:solidFill>
                <a:latin typeface="Abadi"/>
              </a:rPr>
              <a:t>: the first successful landing, landing types, list of boosters for specific outcomes, and ranking the count of outcomes for certain periods</a:t>
            </a:r>
          </a:p>
          <a:p>
            <a:pPr>
              <a:lnSpc>
                <a:spcPct val="100000"/>
              </a:lnSpc>
              <a:spcBef>
                <a:spcPts val="1400"/>
              </a:spcBef>
            </a:pPr>
            <a:r>
              <a:rPr lang="nb-NO" sz="2200" dirty="0">
                <a:solidFill>
                  <a:schemeClr val="accent3">
                    <a:lumMod val="25000"/>
                  </a:schemeClr>
                </a:solidFill>
                <a:latin typeface="Abadi"/>
              </a:rPr>
              <a:t>Payload mass: total payload mass per customer</a:t>
            </a:r>
          </a:p>
          <a:p>
            <a:pPr>
              <a:lnSpc>
                <a:spcPct val="100000"/>
              </a:lnSpc>
              <a:spcBef>
                <a:spcPts val="1400"/>
              </a:spcBef>
            </a:pPr>
            <a:r>
              <a:rPr lang="en-US" sz="2200" dirty="0">
                <a:solidFill>
                  <a:schemeClr val="accent3">
                    <a:lumMod val="25000"/>
                  </a:schemeClr>
                </a:solidFill>
                <a:latin typeface="Abadi"/>
              </a:rPr>
              <a:t>Boosters: explore boosters for heavy payload mass rockets</a:t>
            </a:r>
          </a:p>
          <a:p>
            <a:pPr marL="0" indent="0">
              <a:lnSpc>
                <a:spcPct val="100000"/>
              </a:lnSpc>
              <a:spcBef>
                <a:spcPts val="1400"/>
              </a:spcBef>
              <a:buNone/>
            </a:pPr>
            <a:endParaRPr lang="en-US" sz="2200" dirty="0">
              <a:solidFill>
                <a:schemeClr val="accent3">
                  <a:lumMod val="25000"/>
                </a:schemeClr>
              </a:solidFill>
              <a:latin typeface="Abadi"/>
            </a:endParaRPr>
          </a:p>
          <a:p>
            <a:pPr marL="0" indent="0">
              <a:buNone/>
            </a:pPr>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Box 5">
            <a:extLst>
              <a:ext uri="{FF2B5EF4-FFF2-40B4-BE49-F238E27FC236}">
                <a16:creationId xmlns:a16="http://schemas.microsoft.com/office/drawing/2014/main" id="{62BBE4A8-F275-4381-AFEE-11420D8BEE36}"/>
              </a:ext>
            </a:extLst>
          </p:cNvPr>
          <p:cNvSpPr txBox="1"/>
          <p:nvPr/>
        </p:nvSpPr>
        <p:spPr>
          <a:xfrm>
            <a:off x="770011" y="5702407"/>
            <a:ext cx="10388140" cy="707886"/>
          </a:xfrm>
          <a:prstGeom prst="rect">
            <a:avLst/>
          </a:prstGeom>
          <a:noFill/>
        </p:spPr>
        <p:txBody>
          <a:bodyPr wrap="square">
            <a:spAutoFit/>
          </a:bodyPr>
          <a:lstStyle/>
          <a:p>
            <a:r>
              <a:rPr lang="nb-NO" sz="2000" dirty="0">
                <a:hlinkClick r:id="rId3"/>
              </a:rPr>
              <a:t>https://github.com/anastasiiaf/ibm_data_science/blob/master/Capstone/EDA-sql.ipynb</a:t>
            </a:r>
            <a:endParaRPr lang="nb-NO" sz="2000" dirty="0"/>
          </a:p>
          <a:p>
            <a:endParaRPr lang="nb-NO" sz="2000"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2894654"/>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To get a better overview over rocket launch locations, the following objects were added to the interactive map:</a:t>
            </a:r>
          </a:p>
          <a:p>
            <a:pPr lvl="1">
              <a:lnSpc>
                <a:spcPct val="120000"/>
              </a:lnSpc>
              <a:spcBef>
                <a:spcPts val="1400"/>
              </a:spcBef>
            </a:pPr>
            <a:r>
              <a:rPr lang="en-US" sz="2000" dirty="0">
                <a:solidFill>
                  <a:schemeClr val="accent3">
                    <a:lumMod val="25000"/>
                  </a:schemeClr>
                </a:solidFill>
                <a:latin typeface="Abadi" panose="020B0604020104020204" pitchFamily="34" charset="0"/>
              </a:rPr>
              <a:t>Launch site areas</a:t>
            </a:r>
          </a:p>
          <a:p>
            <a:pPr lvl="1">
              <a:lnSpc>
                <a:spcPct val="120000"/>
              </a:lnSpc>
              <a:spcBef>
                <a:spcPts val="1400"/>
              </a:spcBef>
            </a:pPr>
            <a:r>
              <a:rPr lang="en-US" sz="2000" dirty="0">
                <a:solidFill>
                  <a:schemeClr val="accent3">
                    <a:lumMod val="25000"/>
                  </a:schemeClr>
                </a:solidFill>
                <a:latin typeface="Abadi" panose="020B0604020104020204" pitchFamily="34" charset="0"/>
              </a:rPr>
              <a:t>Launch outcomes per site </a:t>
            </a:r>
          </a:p>
          <a:p>
            <a:pPr lvl="1">
              <a:lnSpc>
                <a:spcPct val="120000"/>
              </a:lnSpc>
              <a:spcBef>
                <a:spcPts val="1400"/>
              </a:spcBef>
            </a:pPr>
            <a:r>
              <a:rPr lang="en-US" sz="2000" dirty="0">
                <a:solidFill>
                  <a:schemeClr val="accent3">
                    <a:lumMod val="25000"/>
                  </a:schemeClr>
                </a:solidFill>
                <a:latin typeface="Abadi" panose="020B0604020104020204" pitchFamily="34" charset="0"/>
              </a:rPr>
              <a:t>Launch site proximity to highways, railroads, towns and coast  </a:t>
            </a:r>
          </a:p>
          <a:p>
            <a:pPr marL="0" indent="0">
              <a:buNone/>
            </a:pP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xtBox 5">
            <a:extLst>
              <a:ext uri="{FF2B5EF4-FFF2-40B4-BE49-F238E27FC236}">
                <a16:creationId xmlns:a16="http://schemas.microsoft.com/office/drawing/2014/main" id="{051F25D4-C85F-4ACF-B630-929965C37091}"/>
              </a:ext>
            </a:extLst>
          </p:cNvPr>
          <p:cNvSpPr txBox="1"/>
          <p:nvPr/>
        </p:nvSpPr>
        <p:spPr>
          <a:xfrm>
            <a:off x="770011" y="5702407"/>
            <a:ext cx="10388140" cy="1015663"/>
          </a:xfrm>
          <a:prstGeom prst="rect">
            <a:avLst/>
          </a:prstGeom>
          <a:noFill/>
        </p:spPr>
        <p:txBody>
          <a:bodyPr wrap="square">
            <a:spAutoFit/>
          </a:bodyPr>
          <a:lstStyle/>
          <a:p>
            <a:r>
              <a:rPr lang="nb-NO" sz="2000" dirty="0">
                <a:hlinkClick r:id="rId3"/>
              </a:rPr>
              <a:t>https://github.com/anastasiiaf/ibm_data_science/blob/master/Capstone/EDA-launch-site-location.ipynb</a:t>
            </a:r>
            <a:endParaRPr lang="nb-NO" sz="2000" dirty="0"/>
          </a:p>
          <a:p>
            <a:endParaRPr lang="nb-NO" sz="2000"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388141" cy="3438353"/>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Data suggests that payload mass of the rocket and it</a:t>
            </a:r>
            <a:r>
              <a:rPr lang="nb-NO" sz="2200" dirty="0">
                <a:solidFill>
                  <a:schemeClr val="accent3">
                    <a:lumMod val="25000"/>
                  </a:schemeClr>
                </a:solidFill>
                <a:latin typeface="Abadi" panose="020B0604020104020204" pitchFamily="34" charset="0"/>
              </a:rPr>
              <a:t>s</a:t>
            </a:r>
            <a:r>
              <a:rPr lang="en-US" sz="2200" dirty="0">
                <a:solidFill>
                  <a:schemeClr val="accent3">
                    <a:lumMod val="25000"/>
                  </a:schemeClr>
                </a:solidFill>
                <a:latin typeface="Abadi" panose="020B0604020104020204" pitchFamily="34" charset="0"/>
              </a:rPr>
              <a:t> booster version have a  strong affect on landing outcome. To visualize these relationships, two charts were added to the dashboard:</a:t>
            </a:r>
          </a:p>
          <a:p>
            <a:pPr lvl="1">
              <a:lnSpc>
                <a:spcPct val="120000"/>
              </a:lnSpc>
              <a:spcBef>
                <a:spcPts val="1400"/>
              </a:spcBef>
            </a:pPr>
            <a:r>
              <a:rPr lang="en-US" sz="2000" dirty="0">
                <a:solidFill>
                  <a:schemeClr val="accent3">
                    <a:lumMod val="25000"/>
                  </a:schemeClr>
                </a:solidFill>
                <a:latin typeface="Abadi" panose="020B0604020104020204" pitchFamily="34" charset="0"/>
              </a:rPr>
              <a:t>Pie chart: Success rate (per site), %; and Total successful landings by site, %</a:t>
            </a:r>
          </a:p>
          <a:p>
            <a:pPr lvl="1">
              <a:lnSpc>
                <a:spcPct val="120000"/>
              </a:lnSpc>
              <a:spcBef>
                <a:spcPts val="1400"/>
              </a:spcBef>
            </a:pPr>
            <a:r>
              <a:rPr lang="en-US" sz="2000" dirty="0">
                <a:solidFill>
                  <a:schemeClr val="accent3">
                    <a:lumMod val="25000"/>
                  </a:schemeClr>
                </a:solidFill>
                <a:latin typeface="Abadi" panose="020B0604020104020204" pitchFamily="34" charset="0"/>
              </a:rPr>
              <a:t>Scatter plot: Launch outcomes by site within selected payload mass range, giving insight into which booster versions were used</a:t>
            </a: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TextBox 5">
            <a:extLst>
              <a:ext uri="{FF2B5EF4-FFF2-40B4-BE49-F238E27FC236}">
                <a16:creationId xmlns:a16="http://schemas.microsoft.com/office/drawing/2014/main" id="{C479834B-F4C2-4804-B9FF-287E5DC4527A}"/>
              </a:ext>
            </a:extLst>
          </p:cNvPr>
          <p:cNvSpPr txBox="1"/>
          <p:nvPr/>
        </p:nvSpPr>
        <p:spPr>
          <a:xfrm>
            <a:off x="770011" y="5702407"/>
            <a:ext cx="10388140" cy="707886"/>
          </a:xfrm>
          <a:prstGeom prst="rect">
            <a:avLst/>
          </a:prstGeom>
          <a:noFill/>
        </p:spPr>
        <p:txBody>
          <a:bodyPr wrap="square">
            <a:spAutoFit/>
          </a:bodyPr>
          <a:lstStyle/>
          <a:p>
            <a:r>
              <a:rPr lang="nb-NO" sz="2000" dirty="0">
                <a:hlinkClick r:id="rId3"/>
              </a:rPr>
              <a:t>https://github.com/anastasiiaf/ibm_data_science/blob/master/Capstone/EDA-dashboard.py</a:t>
            </a:r>
            <a:endParaRPr lang="nb-NO" sz="2000" dirty="0"/>
          </a:p>
          <a:p>
            <a:endParaRPr lang="nb-NO" sz="2000"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87733"/>
            <a:ext cx="5140252" cy="4437839"/>
          </a:xfrm>
          <a:prstGeom prst="rect">
            <a:avLst/>
          </a:prstGeom>
        </p:spPr>
        <p:txBody>
          <a:bodyPr>
            <a:no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Following the process steps described on the right, four classification models were tested:</a:t>
            </a:r>
          </a:p>
          <a:p>
            <a:pPr lvl="1">
              <a:lnSpc>
                <a:spcPct val="100000"/>
              </a:lnSpc>
              <a:spcBef>
                <a:spcPts val="1400"/>
              </a:spcBef>
            </a:pPr>
            <a:r>
              <a:rPr lang="en-US" sz="2000" dirty="0">
                <a:solidFill>
                  <a:schemeClr val="accent3">
                    <a:lumMod val="25000"/>
                  </a:schemeClr>
                </a:solidFill>
                <a:latin typeface="Abadi" panose="020B0604020104020204" pitchFamily="34" charset="0"/>
              </a:rPr>
              <a:t>Logistic Regression</a:t>
            </a:r>
          </a:p>
          <a:p>
            <a:pPr lvl="1">
              <a:lnSpc>
                <a:spcPct val="100000"/>
              </a:lnSpc>
              <a:spcBef>
                <a:spcPts val="1400"/>
              </a:spcBef>
            </a:pPr>
            <a:r>
              <a:rPr lang="en-US" sz="2000" dirty="0">
                <a:solidFill>
                  <a:schemeClr val="accent3">
                    <a:lumMod val="25000"/>
                  </a:schemeClr>
                </a:solidFill>
                <a:latin typeface="Abadi" panose="020B0604020104020204" pitchFamily="34" charset="0"/>
              </a:rPr>
              <a:t>Support Vector Machine</a:t>
            </a:r>
          </a:p>
          <a:p>
            <a:pPr lvl="1">
              <a:lnSpc>
                <a:spcPct val="100000"/>
              </a:lnSpc>
              <a:spcBef>
                <a:spcPts val="1400"/>
              </a:spcBef>
            </a:pPr>
            <a:r>
              <a:rPr lang="en-US" sz="2000" dirty="0">
                <a:solidFill>
                  <a:schemeClr val="accent3">
                    <a:lumMod val="25000"/>
                  </a:schemeClr>
                </a:solidFill>
                <a:latin typeface="Abadi" panose="020B0604020104020204" pitchFamily="34" charset="0"/>
              </a:rPr>
              <a:t>Decision Tree</a:t>
            </a:r>
          </a:p>
          <a:p>
            <a:pPr lvl="1">
              <a:lnSpc>
                <a:spcPct val="100000"/>
              </a:lnSpc>
              <a:spcBef>
                <a:spcPts val="1400"/>
              </a:spcBef>
            </a:pPr>
            <a:r>
              <a:rPr lang="en-US" sz="2000" dirty="0">
                <a:solidFill>
                  <a:schemeClr val="accent3">
                    <a:lumMod val="25000"/>
                  </a:schemeClr>
                </a:solidFill>
                <a:latin typeface="Abadi" panose="020B0604020104020204" pitchFamily="34" charset="0"/>
              </a:rPr>
              <a:t>K-Nearest Neighbors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To find the best performing model, confusion matrix was plotted, and accuracy score (score method) was calculated for each model.</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Content Placeholder 4">
            <a:extLst>
              <a:ext uri="{FF2B5EF4-FFF2-40B4-BE49-F238E27FC236}">
                <a16:creationId xmlns:a16="http://schemas.microsoft.com/office/drawing/2014/main" id="{70BE52F9-0B6B-4A01-9914-00360B6D886E}"/>
              </a:ext>
            </a:extLst>
          </p:cNvPr>
          <p:cNvSpPr txBox="1">
            <a:spLocks/>
          </p:cNvSpPr>
          <p:nvPr/>
        </p:nvSpPr>
        <p:spPr>
          <a:xfrm>
            <a:off x="5910262" y="1561172"/>
            <a:ext cx="5461000" cy="443799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a:cs typeface="Calibri"/>
            </a:endParaRPr>
          </a:p>
        </p:txBody>
      </p:sp>
      <p:graphicFrame>
        <p:nvGraphicFramePr>
          <p:cNvPr id="2" name="Diagram 1">
            <a:extLst>
              <a:ext uri="{FF2B5EF4-FFF2-40B4-BE49-F238E27FC236}">
                <a16:creationId xmlns:a16="http://schemas.microsoft.com/office/drawing/2014/main" id="{6B713BD7-D3C2-46CF-86DE-A0252561AF18}"/>
              </a:ext>
            </a:extLst>
          </p:cNvPr>
          <p:cNvGraphicFramePr/>
          <p:nvPr>
            <p:extLst>
              <p:ext uri="{D42A27DB-BD31-4B8C-83A1-F6EECF244321}">
                <p14:modId xmlns:p14="http://schemas.microsoft.com/office/powerpoint/2010/main" val="4204114358"/>
              </p:ext>
            </p:extLst>
          </p:nvPr>
        </p:nvGraphicFramePr>
        <p:xfrm>
          <a:off x="6162537" y="1604499"/>
          <a:ext cx="478499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2EA75E84-22D0-4FED-882C-066992C08333}"/>
              </a:ext>
            </a:extLst>
          </p:cNvPr>
          <p:cNvSpPr txBox="1"/>
          <p:nvPr/>
        </p:nvSpPr>
        <p:spPr>
          <a:xfrm>
            <a:off x="800792" y="6171964"/>
            <a:ext cx="10570470" cy="707886"/>
          </a:xfrm>
          <a:prstGeom prst="rect">
            <a:avLst/>
          </a:prstGeom>
          <a:noFill/>
        </p:spPr>
        <p:txBody>
          <a:bodyPr wrap="square">
            <a:spAutoFit/>
          </a:bodyPr>
          <a:lstStyle/>
          <a:p>
            <a:r>
              <a:rPr lang="nb-NO" sz="2000" dirty="0">
                <a:hlinkClick r:id="rId8"/>
              </a:rPr>
              <a:t>https://github.com/anastasiiaf/ibm_data_science/blob/master/Capstone/ML-prediction.ipynb</a:t>
            </a:r>
            <a:endParaRPr lang="nb-NO" sz="2000" dirty="0"/>
          </a:p>
          <a:p>
            <a:endParaRPr lang="nb-NO" sz="2000"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486222"/>
            <a:ext cx="10515600" cy="486109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b="1" dirty="0">
                <a:solidFill>
                  <a:schemeClr val="accent3">
                    <a:lumMod val="25000"/>
                  </a:schemeClr>
                </a:solidFill>
                <a:latin typeface="Abadi" panose="020B0604020104020204" pitchFamily="34" charset="0"/>
              </a:rPr>
              <a:t>Exploratory data analysis results for Falcon 9 </a:t>
            </a:r>
          </a:p>
          <a:p>
            <a:pPr>
              <a:lnSpc>
                <a:spcPct val="100000"/>
              </a:lnSpc>
              <a:spcBef>
                <a:spcPts val="1400"/>
              </a:spcBef>
            </a:pPr>
            <a:r>
              <a:rPr lang="en-US" sz="2400" dirty="0">
                <a:solidFill>
                  <a:schemeClr val="accent3">
                    <a:lumMod val="25000"/>
                  </a:schemeClr>
                </a:solidFill>
                <a:latin typeface="Abadi" panose="020B0604020104020204" pitchFamily="34" charset="0"/>
              </a:rPr>
              <a:t>The average success rate of retrieving the first stage is around 67% and around 80% in 2020</a:t>
            </a:r>
          </a:p>
          <a:p>
            <a:pPr>
              <a:lnSpc>
                <a:spcPct val="100000"/>
              </a:lnSpc>
              <a:spcBef>
                <a:spcPts val="1400"/>
              </a:spcBef>
            </a:pPr>
            <a:r>
              <a:rPr lang="en-US" sz="2400" dirty="0">
                <a:solidFill>
                  <a:schemeClr val="accent3">
                    <a:lumMod val="25000"/>
                  </a:schemeClr>
                </a:solidFill>
                <a:latin typeface="Abadi" panose="020B0604020104020204" pitchFamily="34" charset="0"/>
              </a:rPr>
              <a:t>Depending on destination (orbit) and payload mass, the launch outcomes variate: </a:t>
            </a:r>
          </a:p>
          <a:p>
            <a:pPr lvl="1">
              <a:lnSpc>
                <a:spcPct val="100000"/>
              </a:lnSpc>
              <a:spcBef>
                <a:spcPts val="1400"/>
              </a:spcBef>
            </a:pPr>
            <a:r>
              <a:rPr lang="en-US" sz="2200" dirty="0">
                <a:solidFill>
                  <a:schemeClr val="accent3">
                    <a:lumMod val="25000"/>
                  </a:schemeClr>
                </a:solidFill>
                <a:latin typeface="Abadi" panose="020B0604020104020204" pitchFamily="34" charset="0"/>
              </a:rPr>
              <a:t>Very successful with launching heavy payload mass rockets</a:t>
            </a:r>
          </a:p>
          <a:p>
            <a:pPr lvl="1">
              <a:lnSpc>
                <a:spcPct val="100000"/>
              </a:lnSpc>
              <a:spcBef>
                <a:spcPts val="1400"/>
              </a:spcBef>
            </a:pPr>
            <a:r>
              <a:rPr lang="en-US" sz="2200" dirty="0">
                <a:solidFill>
                  <a:schemeClr val="accent3">
                    <a:lumMod val="25000"/>
                  </a:schemeClr>
                </a:solidFill>
                <a:latin typeface="Abadi" panose="020B0604020104020204" pitchFamily="34" charset="0"/>
              </a:rPr>
              <a:t>Very successful with launching to orbits VLEO, LEO and PO</a:t>
            </a:r>
          </a:p>
          <a:p>
            <a:pPr lvl="1">
              <a:lnSpc>
                <a:spcPct val="100000"/>
              </a:lnSpc>
              <a:spcBef>
                <a:spcPts val="1400"/>
              </a:spcBef>
            </a:pPr>
            <a:r>
              <a:rPr lang="en-US" sz="2200" dirty="0">
                <a:solidFill>
                  <a:schemeClr val="accent3">
                    <a:lumMod val="25000"/>
                  </a:schemeClr>
                </a:solidFill>
                <a:latin typeface="Abadi" panose="020B0604020104020204" pitchFamily="34" charset="0"/>
              </a:rPr>
              <a:t>Numerous but least successful with launching to orbits ISS and GTO</a:t>
            </a:r>
          </a:p>
          <a:p>
            <a:pPr lvl="1">
              <a:lnSpc>
                <a:spcPct val="100000"/>
              </a:lnSpc>
              <a:spcBef>
                <a:spcPts val="1400"/>
              </a:spcBef>
            </a:pPr>
            <a:r>
              <a:rPr lang="en-US" sz="2200" dirty="0">
                <a:solidFill>
                  <a:schemeClr val="accent3">
                    <a:lumMod val="25000"/>
                  </a:schemeClr>
                </a:solidFill>
                <a:latin typeface="Abadi" panose="020B0604020104020204" pitchFamily="34" charset="0"/>
              </a:rPr>
              <a:t>In majority of successful landings booster versions FT and B4 are used</a:t>
            </a:r>
          </a:p>
          <a:p>
            <a:pPr marL="0" indent="0">
              <a:lnSpc>
                <a:spcPct val="100000"/>
              </a:lnSpc>
              <a:spcBef>
                <a:spcPts val="1400"/>
              </a:spcBef>
              <a:buNone/>
            </a:pPr>
            <a:r>
              <a:rPr lang="en-US" sz="2400" b="1" dirty="0">
                <a:solidFill>
                  <a:schemeClr val="accent3">
                    <a:lumMod val="25000"/>
                  </a:schemeClr>
                </a:solidFill>
                <a:latin typeface="Abadi" panose="020B0604020104020204" pitchFamily="34" charset="0"/>
              </a:rPr>
              <a:t>Predictive analysis results</a:t>
            </a:r>
          </a:p>
          <a:p>
            <a:pPr>
              <a:lnSpc>
                <a:spcPct val="100000"/>
              </a:lnSpc>
              <a:spcBef>
                <a:spcPts val="1400"/>
              </a:spcBef>
            </a:pPr>
            <a:r>
              <a:rPr lang="en-US" sz="2400" dirty="0">
                <a:solidFill>
                  <a:schemeClr val="accent3">
                    <a:lumMod val="25000"/>
                  </a:schemeClr>
                </a:solidFill>
                <a:latin typeface="Abadi" panose="020B0604020104020204" pitchFamily="34" charset="0"/>
              </a:rPr>
              <a:t>Due to small data sample, all four classification models tested yield appx the same results, meaning every model can be used for predicting the launch outcome, and eventually price of the rocket manufacturing.</a:t>
            </a:r>
          </a:p>
          <a:p>
            <a:pPr>
              <a:lnSpc>
                <a:spcPct val="100000"/>
              </a:lnSpc>
              <a:spcBef>
                <a:spcPts val="1400"/>
              </a:spcBef>
            </a:pPr>
            <a:endParaRPr lang="en-US" sz="24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838200" y="3905833"/>
            <a:ext cx="4215063" cy="23987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Flight Number vs. Launch Site</a:t>
            </a:r>
          </a:p>
        </p:txBody>
      </p:sp>
      <p:pic>
        <p:nvPicPr>
          <p:cNvPr id="6" name="Picture 5">
            <a:extLst>
              <a:ext uri="{FF2B5EF4-FFF2-40B4-BE49-F238E27FC236}">
                <a16:creationId xmlns:a16="http://schemas.microsoft.com/office/drawing/2014/main" id="{4E836D78-5444-4D35-9D35-331B39F7CEC8}"/>
              </a:ext>
            </a:extLst>
          </p:cNvPr>
          <p:cNvPicPr>
            <a:picLocks noChangeAspect="1"/>
          </p:cNvPicPr>
          <p:nvPr/>
        </p:nvPicPr>
        <p:blipFill>
          <a:blip r:embed="rId2"/>
          <a:stretch>
            <a:fillRect/>
          </a:stretch>
        </p:blipFill>
        <p:spPr>
          <a:xfrm>
            <a:off x="566448" y="553454"/>
            <a:ext cx="10645319" cy="2376177"/>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630779" y="3884452"/>
            <a:ext cx="5723021" cy="2398713"/>
          </a:xfrm>
          <a:prstGeom prst="rect">
            <a:avLst/>
          </a:prstGeom>
        </p:spPr>
        <p:txBody>
          <a:bodyPr vert="horz" lIns="91440" tIns="45720" rIns="91440" bIns="45720" rtlCol="0" anchor="ctr">
            <a:normAutofit/>
          </a:bodyPr>
          <a:lstStyle/>
          <a:p>
            <a:pPr>
              <a:spcBef>
                <a:spcPts val="1400"/>
              </a:spcBef>
            </a:pPr>
            <a:r>
              <a:rPr lang="en-GB" sz="2000" dirty="0"/>
              <a:t>Majority launches took place at CCAFS SLC 40, although success rates are higher at two other sites </a:t>
            </a:r>
          </a:p>
          <a:p>
            <a:pPr>
              <a:spcBef>
                <a:spcPts val="1400"/>
              </a:spcBef>
            </a:pPr>
            <a:r>
              <a:rPr lang="en-GB" sz="2000" dirty="0"/>
              <a:t>More launches (continuous launch attempts) increase the likelihood of getting successful landing</a:t>
            </a:r>
            <a:endParaRPr lang="en-US" sz="2000"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18</a:t>
            </a:fld>
            <a:endParaRPr lang="en-US" sz="1000">
              <a:solidFill>
                <a:schemeClr val="tx1">
                  <a:tint val="75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838200" y="3905833"/>
            <a:ext cx="4215063" cy="23987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Payload vs. Launch Site</a:t>
            </a:r>
          </a:p>
        </p:txBody>
      </p:sp>
      <p:pic>
        <p:nvPicPr>
          <p:cNvPr id="6" name="Picture 5">
            <a:extLst>
              <a:ext uri="{FF2B5EF4-FFF2-40B4-BE49-F238E27FC236}">
                <a16:creationId xmlns:a16="http://schemas.microsoft.com/office/drawing/2014/main" id="{DB3CF40E-FFB1-447B-B0AA-A09874802EB2}"/>
              </a:ext>
            </a:extLst>
          </p:cNvPr>
          <p:cNvPicPr>
            <a:picLocks noChangeAspect="1"/>
          </p:cNvPicPr>
          <p:nvPr/>
        </p:nvPicPr>
        <p:blipFill>
          <a:blip r:embed="rId2"/>
          <a:stretch>
            <a:fillRect/>
          </a:stretch>
        </p:blipFill>
        <p:spPr>
          <a:xfrm>
            <a:off x="509007" y="574835"/>
            <a:ext cx="10844793" cy="2335617"/>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630779" y="3884452"/>
            <a:ext cx="5723021" cy="2398713"/>
          </a:xfrm>
          <a:prstGeom prst="rect">
            <a:avLst/>
          </a:prstGeom>
        </p:spPr>
        <p:txBody>
          <a:bodyPr vert="horz" lIns="91440" tIns="45720" rIns="91440" bIns="45720" rtlCol="0" anchor="ctr">
            <a:normAutofit/>
          </a:bodyPr>
          <a:lstStyle/>
          <a:p>
            <a:pPr>
              <a:spcBef>
                <a:spcPts val="1400"/>
              </a:spcBef>
            </a:pPr>
            <a:r>
              <a:rPr lang="en-GB" sz="2000" dirty="0"/>
              <a:t>Majority of launched rockets have payload mass between 500 kg to 7000 kg</a:t>
            </a:r>
          </a:p>
          <a:p>
            <a:pPr>
              <a:spcBef>
                <a:spcPts val="1400"/>
              </a:spcBef>
            </a:pPr>
            <a:r>
              <a:rPr lang="en-GB" sz="2000" dirty="0"/>
              <a:t>VAFB SLC 4E site has no rockets with heavy payload mass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19</a:t>
            </a:fld>
            <a:endParaRPr lang="en-US" sz="1000">
              <a:solidFill>
                <a:schemeClr val="tx1">
                  <a:tint val="75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838200" y="609600"/>
            <a:ext cx="373934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2000" dirty="0"/>
              <a:t>Launches to orbits GTO, ISS, MEO and PO were least successful</a:t>
            </a:r>
          </a:p>
          <a:p>
            <a:pPr>
              <a:spcBef>
                <a:spcPts val="1400"/>
              </a:spcBef>
            </a:pPr>
            <a:r>
              <a:rPr lang="en-US" sz="2000" dirty="0"/>
              <a:t>Majority of launches happened to orbits GTO, ISS, VLEO, PO and LEO</a:t>
            </a:r>
          </a:p>
          <a:p>
            <a:pPr>
              <a:spcBef>
                <a:spcPts val="1400"/>
              </a:spcBef>
            </a:pPr>
            <a:r>
              <a:rPr lang="en-US" sz="2000" dirty="0"/>
              <a:t>There are few (1 to 3) launches to orbits ES-L1, GEO and HEO </a:t>
            </a:r>
          </a:p>
          <a:p>
            <a:pPr>
              <a:spcBef>
                <a:spcPts val="1400"/>
              </a:spcBef>
            </a:pPr>
            <a:endParaRPr lang="en-US" sz="2000" dirty="0"/>
          </a:p>
        </p:txBody>
      </p:sp>
      <p:pic>
        <p:nvPicPr>
          <p:cNvPr id="6" name="Picture 5">
            <a:extLst>
              <a:ext uri="{FF2B5EF4-FFF2-40B4-BE49-F238E27FC236}">
                <a16:creationId xmlns:a16="http://schemas.microsoft.com/office/drawing/2014/main" id="{69EEFB34-1FC8-4457-8234-3DE8233A68A8}"/>
              </a:ext>
            </a:extLst>
          </p:cNvPr>
          <p:cNvPicPr>
            <a:picLocks noChangeAspect="1"/>
          </p:cNvPicPr>
          <p:nvPr/>
        </p:nvPicPr>
        <p:blipFill>
          <a:blip r:embed="rId2"/>
          <a:stretch>
            <a:fillRect/>
          </a:stretch>
        </p:blipFill>
        <p:spPr>
          <a:xfrm>
            <a:off x="5445457" y="1417367"/>
            <a:ext cx="6155141" cy="4047006"/>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20</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838200" y="3905833"/>
            <a:ext cx="4215063" cy="23987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Flight Number vs. Orbit Type</a:t>
            </a:r>
          </a:p>
        </p:txBody>
      </p:sp>
      <p:pic>
        <p:nvPicPr>
          <p:cNvPr id="6" name="Picture 5">
            <a:extLst>
              <a:ext uri="{FF2B5EF4-FFF2-40B4-BE49-F238E27FC236}">
                <a16:creationId xmlns:a16="http://schemas.microsoft.com/office/drawing/2014/main" id="{49FAF16A-2CD3-412B-9A46-E7298FF62FBD}"/>
              </a:ext>
            </a:extLst>
          </p:cNvPr>
          <p:cNvPicPr>
            <a:picLocks noChangeAspect="1"/>
          </p:cNvPicPr>
          <p:nvPr/>
        </p:nvPicPr>
        <p:blipFill>
          <a:blip r:embed="rId2"/>
          <a:stretch>
            <a:fillRect/>
          </a:stretch>
        </p:blipFill>
        <p:spPr>
          <a:xfrm>
            <a:off x="758982" y="553454"/>
            <a:ext cx="10852281" cy="2358422"/>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630779" y="3884452"/>
            <a:ext cx="5723021" cy="2398713"/>
          </a:xfrm>
          <a:prstGeom prst="rect">
            <a:avLst/>
          </a:prstGeom>
        </p:spPr>
        <p:txBody>
          <a:bodyPr vert="horz" lIns="91440" tIns="45720" rIns="91440" bIns="45720" rtlCol="0" anchor="ctr">
            <a:normAutofit/>
          </a:bodyPr>
          <a:lstStyle/>
          <a:p>
            <a:pPr>
              <a:spcBef>
                <a:spcPts val="1400"/>
              </a:spcBef>
            </a:pPr>
            <a:r>
              <a:rPr lang="en-GB" sz="2000" dirty="0"/>
              <a:t>Successful outcome in LEO orbit is related to the number of flights (improvement with every next launch), which is not the case for orbits ISS and GTO</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21</a:t>
            </a:fld>
            <a:endParaRPr lang="en-US" sz="1000">
              <a:solidFill>
                <a:schemeClr val="tx1">
                  <a:tint val="75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838200" y="3905833"/>
            <a:ext cx="4215063" cy="23987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Payload vs. Orbit Type</a:t>
            </a:r>
          </a:p>
        </p:txBody>
      </p:sp>
      <p:pic>
        <p:nvPicPr>
          <p:cNvPr id="6" name="Picture 5">
            <a:extLst>
              <a:ext uri="{FF2B5EF4-FFF2-40B4-BE49-F238E27FC236}">
                <a16:creationId xmlns:a16="http://schemas.microsoft.com/office/drawing/2014/main" id="{29397A05-1B3E-457F-B4E5-62780B604850}"/>
              </a:ext>
            </a:extLst>
          </p:cNvPr>
          <p:cNvPicPr>
            <a:picLocks noChangeAspect="1"/>
          </p:cNvPicPr>
          <p:nvPr/>
        </p:nvPicPr>
        <p:blipFill>
          <a:blip r:embed="rId2"/>
          <a:stretch>
            <a:fillRect/>
          </a:stretch>
        </p:blipFill>
        <p:spPr>
          <a:xfrm>
            <a:off x="905933" y="574836"/>
            <a:ext cx="10447867" cy="2301530"/>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630779" y="3884452"/>
            <a:ext cx="5723021" cy="2398713"/>
          </a:xfrm>
          <a:prstGeom prst="rect">
            <a:avLst/>
          </a:prstGeom>
        </p:spPr>
        <p:txBody>
          <a:bodyPr vert="horz" lIns="91440" tIns="45720" rIns="91440" bIns="45720" rtlCol="0" anchor="ctr">
            <a:normAutofit/>
          </a:bodyPr>
          <a:lstStyle/>
          <a:p>
            <a:pPr>
              <a:spcBef>
                <a:spcPts val="1400"/>
              </a:spcBef>
            </a:pPr>
            <a:r>
              <a:rPr lang="en-GB" sz="2000" dirty="0"/>
              <a:t>Heavy payload mass rockets have successful outcome in orbits ISS, PO and VLEO</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22</a:t>
            </a:fld>
            <a:endParaRPr lang="en-US" sz="1000">
              <a:solidFill>
                <a:schemeClr val="tx1">
                  <a:tint val="75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838200" y="609600"/>
            <a:ext cx="373934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GB" sz="2000" dirty="0"/>
              <a:t>From 2013 until 2020 success rate is increasing </a:t>
            </a:r>
          </a:p>
        </p:txBody>
      </p:sp>
      <p:pic>
        <p:nvPicPr>
          <p:cNvPr id="6" name="Picture 5">
            <a:extLst>
              <a:ext uri="{FF2B5EF4-FFF2-40B4-BE49-F238E27FC236}">
                <a16:creationId xmlns:a16="http://schemas.microsoft.com/office/drawing/2014/main" id="{F5042454-115B-4BBE-B716-2518AFE48C1A}"/>
              </a:ext>
            </a:extLst>
          </p:cNvPr>
          <p:cNvPicPr>
            <a:picLocks noChangeAspect="1"/>
          </p:cNvPicPr>
          <p:nvPr/>
        </p:nvPicPr>
        <p:blipFill>
          <a:blip r:embed="rId2"/>
          <a:stretch>
            <a:fillRect/>
          </a:stretch>
        </p:blipFill>
        <p:spPr>
          <a:xfrm>
            <a:off x="5445457" y="1401980"/>
            <a:ext cx="6155141" cy="4077781"/>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23</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itle 1">
            <a:extLst>
              <a:ext uri="{FF2B5EF4-FFF2-40B4-BE49-F238E27FC236}">
                <a16:creationId xmlns:a16="http://schemas.microsoft.com/office/drawing/2014/main" id="{3212D718-649B-4160-BBB6-4AC631169468}"/>
              </a:ext>
            </a:extLst>
          </p:cNvPr>
          <p:cNvSpPr txBox="1">
            <a:spLocks/>
          </p:cNvSpPr>
          <p:nvPr/>
        </p:nvSpPr>
        <p:spPr>
          <a:xfrm>
            <a:off x="838200" y="609600"/>
            <a:ext cx="373934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All Launch Site Names</a:t>
            </a:r>
          </a:p>
        </p:txBody>
      </p:sp>
      <p:sp>
        <p:nvSpPr>
          <p:cNvPr id="12" name="Content Placeholder 4">
            <a:extLst>
              <a:ext uri="{FF2B5EF4-FFF2-40B4-BE49-F238E27FC236}">
                <a16:creationId xmlns:a16="http://schemas.microsoft.com/office/drawing/2014/main" id="{12D2AA9C-5209-44EF-B0D1-A75DEE874ABC}"/>
              </a:ext>
            </a:extLst>
          </p:cNvPr>
          <p:cNvSpPr txBox="1">
            <a:spLocks/>
          </p:cNvSpPr>
          <p:nvPr/>
        </p:nvSpPr>
        <p:spPr>
          <a:xfrm>
            <a:off x="862366" y="2194102"/>
            <a:ext cx="3427001" cy="39085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dirty="0"/>
              <a:t>Query result shows the names of 4 unique launch sites</a:t>
            </a:r>
          </a:p>
          <a:p>
            <a:pPr>
              <a:spcBef>
                <a:spcPts val="1400"/>
              </a:spcBef>
            </a:pPr>
            <a:r>
              <a:rPr lang="en-US" sz="2000" dirty="0"/>
              <a:t>SQL</a:t>
            </a:r>
            <a:r>
              <a:rPr lang="nb-NO" sz="2000" dirty="0"/>
              <a:t>:</a:t>
            </a:r>
            <a:r>
              <a:rPr lang="ru-RU" sz="2000" dirty="0"/>
              <a:t> </a:t>
            </a:r>
            <a:r>
              <a:rPr lang="en-US" sz="2000" dirty="0"/>
              <a:t>keyword DISTINCT is used in SELECT statement</a:t>
            </a:r>
          </a:p>
        </p:txBody>
      </p:sp>
      <p:pic>
        <p:nvPicPr>
          <p:cNvPr id="8" name="Picture 7">
            <a:extLst>
              <a:ext uri="{FF2B5EF4-FFF2-40B4-BE49-F238E27FC236}">
                <a16:creationId xmlns:a16="http://schemas.microsoft.com/office/drawing/2014/main" id="{AC3AE1C6-542D-4078-B827-636BA6248816}"/>
              </a:ext>
            </a:extLst>
          </p:cNvPr>
          <p:cNvPicPr>
            <a:picLocks noChangeAspect="1"/>
          </p:cNvPicPr>
          <p:nvPr/>
        </p:nvPicPr>
        <p:blipFill rotWithShape="1">
          <a:blip r:embed="rId2"/>
          <a:srcRect l="14557" t="3140"/>
          <a:stretch/>
        </p:blipFill>
        <p:spPr>
          <a:xfrm>
            <a:off x="5445457" y="1330146"/>
            <a:ext cx="6155141" cy="4221448"/>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24</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4094858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838200" y="609600"/>
            <a:ext cx="373934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a:solidFill>
                  <a:schemeClr val="tx1"/>
                </a:solidFill>
                <a:latin typeface="+mj-lt"/>
                <a:ea typeface="+mj-ea"/>
                <a:cs typeface="+mj-cs"/>
              </a:rPr>
              <a:t>Launch Site Names Begin with 'CCA'</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2000" dirty="0"/>
              <a:t>Query result shows 5 records where launch sites begin with `CCA`</a:t>
            </a:r>
          </a:p>
          <a:p>
            <a:pPr>
              <a:spcBef>
                <a:spcPts val="1400"/>
              </a:spcBef>
            </a:pPr>
            <a:r>
              <a:rPr lang="en-US" sz="2000" dirty="0"/>
              <a:t>SQL: </a:t>
            </a:r>
          </a:p>
          <a:p>
            <a:pPr lvl="1">
              <a:spcBef>
                <a:spcPts val="1400"/>
              </a:spcBef>
            </a:pPr>
            <a:r>
              <a:rPr lang="en-US" sz="1600" dirty="0"/>
              <a:t>keyword LIKE is used to retrieve entries which contain ‘CCA’ in </a:t>
            </a:r>
            <a:r>
              <a:rPr lang="en-US" sz="1600" dirty="0" err="1"/>
              <a:t>launch_site</a:t>
            </a:r>
            <a:r>
              <a:rPr lang="en-US" sz="1600" dirty="0"/>
              <a:t> column</a:t>
            </a:r>
          </a:p>
          <a:p>
            <a:pPr lvl="1">
              <a:spcBef>
                <a:spcPts val="1400"/>
              </a:spcBef>
            </a:pPr>
            <a:r>
              <a:rPr lang="en-US" sz="1600" dirty="0"/>
              <a:t>Keyword LIMIT 5 restricts the retrieved dataset to 5 entries</a:t>
            </a:r>
          </a:p>
        </p:txBody>
      </p:sp>
      <p:pic>
        <p:nvPicPr>
          <p:cNvPr id="6" name="Picture 5">
            <a:extLst>
              <a:ext uri="{FF2B5EF4-FFF2-40B4-BE49-F238E27FC236}">
                <a16:creationId xmlns:a16="http://schemas.microsoft.com/office/drawing/2014/main" id="{9B22FF45-78C2-4639-83CC-17C76D56B0C7}"/>
              </a:ext>
            </a:extLst>
          </p:cNvPr>
          <p:cNvPicPr>
            <a:picLocks noChangeAspect="1"/>
          </p:cNvPicPr>
          <p:nvPr/>
        </p:nvPicPr>
        <p:blipFill rotWithShape="1">
          <a:blip r:embed="rId2"/>
          <a:srcRect l="5565" t="2686"/>
          <a:stretch/>
        </p:blipFill>
        <p:spPr>
          <a:xfrm>
            <a:off x="4864249" y="2344227"/>
            <a:ext cx="7109211" cy="230767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25</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838200" y="609600"/>
            <a:ext cx="373934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Total Payload Mass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2000" dirty="0"/>
              <a:t>Query result shows the total payload carried by boosters from NASA</a:t>
            </a:r>
          </a:p>
          <a:p>
            <a:pPr>
              <a:spcBef>
                <a:spcPts val="1400"/>
              </a:spcBef>
            </a:pPr>
            <a:r>
              <a:rPr lang="en-US" sz="2000" dirty="0"/>
              <a:t>SQL: function SUM is used to get the total sum</a:t>
            </a:r>
          </a:p>
        </p:txBody>
      </p:sp>
      <p:pic>
        <p:nvPicPr>
          <p:cNvPr id="6" name="Picture 5">
            <a:extLst>
              <a:ext uri="{FF2B5EF4-FFF2-40B4-BE49-F238E27FC236}">
                <a16:creationId xmlns:a16="http://schemas.microsoft.com/office/drawing/2014/main" id="{6982F388-8B48-4FA4-B2BB-031D0C9F30D1}"/>
              </a:ext>
            </a:extLst>
          </p:cNvPr>
          <p:cNvPicPr>
            <a:picLocks noChangeAspect="1"/>
          </p:cNvPicPr>
          <p:nvPr/>
        </p:nvPicPr>
        <p:blipFill rotWithShape="1">
          <a:blip r:embed="rId2"/>
          <a:srcRect l="8988" t="5279"/>
          <a:stretch/>
        </p:blipFill>
        <p:spPr>
          <a:xfrm>
            <a:off x="5445457" y="2736212"/>
            <a:ext cx="6155141" cy="1409317"/>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26</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838200" y="609600"/>
            <a:ext cx="373934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100" kern="1200">
                <a:solidFill>
                  <a:schemeClr val="tx1"/>
                </a:solidFill>
                <a:latin typeface="+mj-lt"/>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2000" dirty="0"/>
              <a:t>Query result shows the average payload mass carried by booster version F9 v1.1</a:t>
            </a:r>
          </a:p>
          <a:p>
            <a:pPr>
              <a:spcBef>
                <a:spcPts val="1400"/>
              </a:spcBef>
            </a:pPr>
            <a:r>
              <a:rPr lang="en-US" sz="2000" dirty="0"/>
              <a:t>SQL: function AVG is used to get an average value</a:t>
            </a:r>
          </a:p>
        </p:txBody>
      </p:sp>
      <p:pic>
        <p:nvPicPr>
          <p:cNvPr id="6" name="Picture 5">
            <a:extLst>
              <a:ext uri="{FF2B5EF4-FFF2-40B4-BE49-F238E27FC236}">
                <a16:creationId xmlns:a16="http://schemas.microsoft.com/office/drawing/2014/main" id="{B05BAD02-DE04-4A50-90C6-36B7DA5B96FE}"/>
              </a:ext>
            </a:extLst>
          </p:cNvPr>
          <p:cNvPicPr>
            <a:picLocks noChangeAspect="1"/>
          </p:cNvPicPr>
          <p:nvPr/>
        </p:nvPicPr>
        <p:blipFill rotWithShape="1">
          <a:blip r:embed="rId2"/>
          <a:srcRect l="5815"/>
          <a:stretch/>
        </p:blipFill>
        <p:spPr>
          <a:xfrm>
            <a:off x="5445457" y="2623976"/>
            <a:ext cx="6155141" cy="1633789"/>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27</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838200" y="609600"/>
            <a:ext cx="373934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100" kern="1200">
                <a:solidFill>
                  <a:schemeClr val="tx1"/>
                </a:solidFill>
                <a:latin typeface="+mj-lt"/>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2000" dirty="0"/>
              <a:t>Query result shows the dates of the first successful landing outcome on ground pad</a:t>
            </a:r>
          </a:p>
          <a:p>
            <a:pPr>
              <a:spcBef>
                <a:spcPts val="1400"/>
              </a:spcBef>
            </a:pPr>
            <a:r>
              <a:rPr lang="en-US" sz="2000" dirty="0"/>
              <a:t>SQL: function MIN is used to get a minimum value in a column; can be applied to date type as well</a:t>
            </a:r>
          </a:p>
        </p:txBody>
      </p:sp>
      <p:pic>
        <p:nvPicPr>
          <p:cNvPr id="6" name="Picture 5">
            <a:extLst>
              <a:ext uri="{FF2B5EF4-FFF2-40B4-BE49-F238E27FC236}">
                <a16:creationId xmlns:a16="http://schemas.microsoft.com/office/drawing/2014/main" id="{A6594874-5060-4276-93A7-C3C113673D07}"/>
              </a:ext>
            </a:extLst>
          </p:cNvPr>
          <p:cNvPicPr>
            <a:picLocks noChangeAspect="1"/>
          </p:cNvPicPr>
          <p:nvPr/>
        </p:nvPicPr>
        <p:blipFill rotWithShape="1">
          <a:blip r:embed="rId2"/>
          <a:srcRect l="6789"/>
          <a:stretch/>
        </p:blipFill>
        <p:spPr>
          <a:xfrm>
            <a:off x="5863328" y="2617620"/>
            <a:ext cx="5737270" cy="164650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28</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838200" y="609600"/>
            <a:ext cx="373934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Successful Drone Ship Landing with Payload between 4000 and 6000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2000" dirty="0"/>
              <a:t>Query result shows the names of boosters which have successfully landed on drone ship and had payload mass greater than 4000 but less than 6000</a:t>
            </a:r>
          </a:p>
          <a:p>
            <a:pPr>
              <a:spcBef>
                <a:spcPts val="1400"/>
              </a:spcBef>
            </a:pPr>
            <a:endParaRPr lang="en-US" sz="2000" dirty="0"/>
          </a:p>
          <a:p>
            <a:pPr>
              <a:spcBef>
                <a:spcPts val="1400"/>
              </a:spcBef>
            </a:pPr>
            <a:r>
              <a:rPr lang="en-US" sz="2000" dirty="0"/>
              <a:t>SQL: keywords BETWEEN and </a:t>
            </a:r>
            <a:r>
              <a:rPr lang="en-US" sz="2000" dirty="0" err="1"/>
              <a:t>AND</a:t>
            </a:r>
            <a:r>
              <a:rPr lang="en-US" sz="2000" dirty="0"/>
              <a:t> are used to retrieve data based on several conditions in one statement</a:t>
            </a:r>
          </a:p>
        </p:txBody>
      </p:sp>
      <p:pic>
        <p:nvPicPr>
          <p:cNvPr id="3" name="Picture 2">
            <a:extLst>
              <a:ext uri="{FF2B5EF4-FFF2-40B4-BE49-F238E27FC236}">
                <a16:creationId xmlns:a16="http://schemas.microsoft.com/office/drawing/2014/main" id="{91552015-D38C-4E3B-A154-CD2E648B0E61}"/>
              </a:ext>
            </a:extLst>
          </p:cNvPr>
          <p:cNvPicPr>
            <a:picLocks noChangeAspect="1"/>
          </p:cNvPicPr>
          <p:nvPr/>
        </p:nvPicPr>
        <p:blipFill>
          <a:blip r:embed="rId2"/>
          <a:stretch>
            <a:fillRect/>
          </a:stretch>
        </p:blipFill>
        <p:spPr>
          <a:xfrm>
            <a:off x="5056319" y="2279087"/>
            <a:ext cx="6544280" cy="247046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29</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60049" y="1328690"/>
            <a:ext cx="10515600" cy="5405742"/>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Tools: Python and SQL</a:t>
            </a:r>
          </a:p>
          <a:p>
            <a:pPr>
              <a:lnSpc>
                <a:spcPct val="100000"/>
              </a:lnSpc>
              <a:spcBef>
                <a:spcPts val="1400"/>
              </a:spcBef>
            </a:pPr>
            <a:r>
              <a:rPr lang="en-US" sz="2200" dirty="0">
                <a:solidFill>
                  <a:schemeClr val="accent3">
                    <a:lumMod val="25000"/>
                  </a:schemeClr>
                </a:solidFill>
                <a:latin typeface="Abadi" panose="020B0604020104020204" pitchFamily="34" charset="0"/>
              </a:rPr>
              <a:t>Data sources: API and web page </a:t>
            </a:r>
          </a:p>
          <a:p>
            <a:pPr>
              <a:lnSpc>
                <a:spcPct val="100000"/>
              </a:lnSpc>
              <a:spcBef>
                <a:spcPts val="1400"/>
              </a:spcBef>
            </a:pPr>
            <a:r>
              <a:rPr lang="en-US" sz="2200" dirty="0">
                <a:solidFill>
                  <a:schemeClr val="accent3">
                    <a:lumMod val="25000"/>
                  </a:schemeClr>
                </a:solidFill>
                <a:latin typeface="Abadi" panose="020B0604020104020204" pitchFamily="34" charset="0"/>
              </a:rPr>
              <a:t>Visualizations</a:t>
            </a:r>
            <a:r>
              <a:rPr lang="nb-NO" sz="2200" dirty="0">
                <a:solidFill>
                  <a:schemeClr val="accent3">
                    <a:lumMod val="25000"/>
                  </a:schemeClr>
                </a:solidFill>
                <a:latin typeface="Abadi" panose="020B0604020104020204" pitchFamily="34" charset="0"/>
              </a:rPr>
              <a:t>: scatter plots, folium maps, dashboard</a:t>
            </a:r>
          </a:p>
          <a:p>
            <a:pPr>
              <a:lnSpc>
                <a:spcPct val="100000"/>
              </a:lnSpc>
              <a:spcBef>
                <a:spcPts val="1400"/>
              </a:spcBef>
            </a:pPr>
            <a:r>
              <a:rPr lang="nb-NO" sz="2200" dirty="0">
                <a:solidFill>
                  <a:schemeClr val="accent3">
                    <a:lumMod val="25000"/>
                  </a:schemeClr>
                </a:solidFill>
                <a:latin typeface="Abadi" panose="020B0604020104020204" pitchFamily="34" charset="0"/>
              </a:rPr>
              <a:t>Supervised machine learning: classification</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Summary of all results</a:t>
            </a:r>
          </a:p>
          <a:p>
            <a:pPr>
              <a:lnSpc>
                <a:spcPct val="100000"/>
              </a:lnSpc>
              <a:spcBef>
                <a:spcPts val="1400"/>
              </a:spcBef>
            </a:pPr>
            <a:r>
              <a:rPr lang="en-US" sz="2200" dirty="0">
                <a:solidFill>
                  <a:schemeClr val="accent3">
                    <a:lumMod val="25000"/>
                  </a:schemeClr>
                </a:solidFill>
                <a:latin typeface="Abadi" panose="020B0604020104020204" pitchFamily="34" charset="0"/>
              </a:rPr>
              <a:t>SpaceX is quite successful in recovering the first stage of its rockets, continually improving since 2013</a:t>
            </a:r>
          </a:p>
          <a:p>
            <a:pPr>
              <a:lnSpc>
                <a:spcPct val="100000"/>
              </a:lnSpc>
              <a:spcBef>
                <a:spcPts val="1400"/>
              </a:spcBef>
            </a:pPr>
            <a:r>
              <a:rPr lang="en-US" sz="2200" dirty="0">
                <a:solidFill>
                  <a:schemeClr val="accent3">
                    <a:lumMod val="25000"/>
                  </a:schemeClr>
                </a:solidFill>
                <a:latin typeface="Abadi" panose="020B0604020104020204" pitchFamily="34" charset="0"/>
              </a:rPr>
              <a:t>Payload mass, destination </a:t>
            </a:r>
            <a:r>
              <a:rPr lang="nb-NO" sz="2200" dirty="0">
                <a:solidFill>
                  <a:schemeClr val="accent3">
                    <a:lumMod val="25000"/>
                  </a:schemeClr>
                </a:solidFill>
                <a:latin typeface="Abadi" panose="020B0604020104020204" pitchFamily="34" charset="0"/>
              </a:rPr>
              <a:t>(</a:t>
            </a:r>
            <a:r>
              <a:rPr lang="en-US" sz="2200" dirty="0">
                <a:solidFill>
                  <a:schemeClr val="accent3">
                    <a:lumMod val="25000"/>
                  </a:schemeClr>
                </a:solidFill>
                <a:latin typeface="Abadi" panose="020B0604020104020204" pitchFamily="34" charset="0"/>
              </a:rPr>
              <a:t>orbit) and booster version to a large extent define how successful the landing outcome will be </a:t>
            </a:r>
          </a:p>
          <a:p>
            <a:pPr>
              <a:lnSpc>
                <a:spcPct val="100000"/>
              </a:lnSpc>
              <a:spcBef>
                <a:spcPts val="1400"/>
              </a:spcBef>
            </a:pPr>
            <a:r>
              <a:rPr lang="en-US" sz="2200" dirty="0">
                <a:solidFill>
                  <a:schemeClr val="accent3">
                    <a:lumMod val="25000"/>
                  </a:schemeClr>
                </a:solidFill>
                <a:latin typeface="Abadi" panose="020B0604020104020204" pitchFamily="34" charset="0"/>
              </a:rPr>
              <a:t>SpaceX fails continuously to recover the first stage after launching rockets to ISS or GTO orbits; </a:t>
            </a: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can investigate this opportunity further</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838200" y="609600"/>
            <a:ext cx="373934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400" kern="1200">
                <a:solidFill>
                  <a:schemeClr val="tx1"/>
                </a:solidFill>
                <a:latin typeface="+mj-lt"/>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2000" dirty="0"/>
              <a:t>Query result shows the total number of successful and failed mission outcomes</a:t>
            </a:r>
          </a:p>
          <a:p>
            <a:pPr>
              <a:spcBef>
                <a:spcPts val="1400"/>
              </a:spcBef>
            </a:pPr>
            <a:r>
              <a:rPr lang="en-US" sz="2000" dirty="0"/>
              <a:t>SQL: function COUNT is used to calculate the number of mission outcomes</a:t>
            </a:r>
          </a:p>
        </p:txBody>
      </p:sp>
      <p:pic>
        <p:nvPicPr>
          <p:cNvPr id="6" name="Picture 5" descr="Graphical user interface, text, application, email&#10;&#10;Description automatically generated">
            <a:extLst>
              <a:ext uri="{FF2B5EF4-FFF2-40B4-BE49-F238E27FC236}">
                <a16:creationId xmlns:a16="http://schemas.microsoft.com/office/drawing/2014/main" id="{D29F8CC4-A7B1-4069-A705-EFDD216A909E}"/>
              </a:ext>
            </a:extLst>
          </p:cNvPr>
          <p:cNvPicPr>
            <a:picLocks noChangeAspect="1"/>
          </p:cNvPicPr>
          <p:nvPr/>
        </p:nvPicPr>
        <p:blipFill>
          <a:blip r:embed="rId2"/>
          <a:stretch>
            <a:fillRect/>
          </a:stretch>
        </p:blipFill>
        <p:spPr>
          <a:xfrm>
            <a:off x="6096000" y="892375"/>
            <a:ext cx="4362311" cy="4124907"/>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30</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itle 1">
            <a:extLst>
              <a:ext uri="{FF2B5EF4-FFF2-40B4-BE49-F238E27FC236}">
                <a16:creationId xmlns:a16="http://schemas.microsoft.com/office/drawing/2014/main" id="{CC4F6B44-4555-44A3-8E82-A1C24BB2E40E}"/>
              </a:ext>
            </a:extLst>
          </p:cNvPr>
          <p:cNvSpPr txBox="1">
            <a:spLocks/>
          </p:cNvSpPr>
          <p:nvPr/>
        </p:nvSpPr>
        <p:spPr>
          <a:xfrm>
            <a:off x="838200" y="609600"/>
            <a:ext cx="373934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a:solidFill>
                  <a:schemeClr val="tx1"/>
                </a:solidFill>
                <a:latin typeface="+mj-lt"/>
                <a:ea typeface="+mj-ea"/>
                <a:cs typeface="+mj-cs"/>
              </a:rPr>
              <a:t>Boosters Carried Maximum Payload</a:t>
            </a:r>
          </a:p>
        </p:txBody>
      </p:sp>
      <p:sp>
        <p:nvSpPr>
          <p:cNvPr id="12" name="Content Placeholder 4">
            <a:extLst>
              <a:ext uri="{FF2B5EF4-FFF2-40B4-BE49-F238E27FC236}">
                <a16:creationId xmlns:a16="http://schemas.microsoft.com/office/drawing/2014/main" id="{185A110F-D301-44DC-A3EF-812B5CF748C6}"/>
              </a:ext>
            </a:extLst>
          </p:cNvPr>
          <p:cNvSpPr txBox="1">
            <a:spLocks/>
          </p:cNvSpPr>
          <p:nvPr/>
        </p:nvSpPr>
        <p:spPr>
          <a:xfrm>
            <a:off x="862366" y="2194102"/>
            <a:ext cx="3427001" cy="39085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dirty="0"/>
              <a:t>Query result shows the names of the boosters which have carried the maximum payload mass</a:t>
            </a:r>
          </a:p>
          <a:p>
            <a:pPr>
              <a:spcBef>
                <a:spcPts val="1400"/>
              </a:spcBef>
            </a:pPr>
            <a:r>
              <a:rPr lang="en-US" sz="2000" dirty="0"/>
              <a:t>SQL: nested SELECT statement in WHERE clause</a:t>
            </a:r>
          </a:p>
        </p:txBody>
      </p:sp>
      <p:pic>
        <p:nvPicPr>
          <p:cNvPr id="8" name="Picture 7">
            <a:extLst>
              <a:ext uri="{FF2B5EF4-FFF2-40B4-BE49-F238E27FC236}">
                <a16:creationId xmlns:a16="http://schemas.microsoft.com/office/drawing/2014/main" id="{81BBEDB9-5BA3-4CF0-B5A5-DDA764BE7A7C}"/>
              </a:ext>
            </a:extLst>
          </p:cNvPr>
          <p:cNvPicPr>
            <a:picLocks noChangeAspect="1"/>
          </p:cNvPicPr>
          <p:nvPr/>
        </p:nvPicPr>
        <p:blipFill>
          <a:blip r:embed="rId2"/>
          <a:stretch>
            <a:fillRect/>
          </a:stretch>
        </p:blipFill>
        <p:spPr>
          <a:xfrm>
            <a:off x="5151733" y="1524231"/>
            <a:ext cx="6837708" cy="401715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4221362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838200" y="609600"/>
            <a:ext cx="373934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2015 Launch Records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2000" dirty="0"/>
              <a:t>Query result shows the failed landing outcomes in drone ship, their booster versions, and launch site names for in year 2015</a:t>
            </a:r>
          </a:p>
          <a:p>
            <a:pPr>
              <a:spcBef>
                <a:spcPts val="1400"/>
              </a:spcBef>
            </a:pPr>
            <a:endParaRPr lang="en-US" sz="2000" dirty="0"/>
          </a:p>
          <a:p>
            <a:pPr>
              <a:spcBef>
                <a:spcPts val="1400"/>
              </a:spcBef>
            </a:pPr>
            <a:r>
              <a:rPr lang="en-US" sz="2000" dirty="0"/>
              <a:t>SQL: function YEAR is used to retrieve year from the date</a:t>
            </a:r>
          </a:p>
        </p:txBody>
      </p:sp>
      <p:pic>
        <p:nvPicPr>
          <p:cNvPr id="6" name="Picture 5">
            <a:extLst>
              <a:ext uri="{FF2B5EF4-FFF2-40B4-BE49-F238E27FC236}">
                <a16:creationId xmlns:a16="http://schemas.microsoft.com/office/drawing/2014/main" id="{2F1C8065-85FB-485C-8D70-A8941E2D14B9}"/>
              </a:ext>
            </a:extLst>
          </p:cNvPr>
          <p:cNvPicPr>
            <a:picLocks noChangeAspect="1"/>
          </p:cNvPicPr>
          <p:nvPr/>
        </p:nvPicPr>
        <p:blipFill>
          <a:blip r:embed="rId2"/>
          <a:stretch>
            <a:fillRect/>
          </a:stretch>
        </p:blipFill>
        <p:spPr>
          <a:xfrm>
            <a:off x="5445457" y="2317558"/>
            <a:ext cx="6155141" cy="2246625"/>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32</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838200" y="609600"/>
            <a:ext cx="373934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dirty="0">
                <a:solidFill>
                  <a:schemeClr val="tx1"/>
                </a:solidFill>
                <a:latin typeface="+mj-lt"/>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2000" dirty="0"/>
              <a:t>Query result shows the ranked landing outcomes (such as Failure (drone ship) or Success (ground pad)) between the date 2010-06-04 and 2017-03-20, in descending order</a:t>
            </a:r>
          </a:p>
          <a:p>
            <a:pPr>
              <a:spcBef>
                <a:spcPts val="1400"/>
              </a:spcBef>
            </a:pPr>
            <a:endParaRPr lang="en-US" sz="2000" dirty="0"/>
          </a:p>
          <a:p>
            <a:pPr>
              <a:spcBef>
                <a:spcPts val="1400"/>
              </a:spcBef>
            </a:pPr>
            <a:r>
              <a:rPr lang="en-US" sz="2000" dirty="0"/>
              <a:t>SQL: ranking is done with GROUP BY  and ORDER BY clauses</a:t>
            </a:r>
          </a:p>
        </p:txBody>
      </p:sp>
      <p:pic>
        <p:nvPicPr>
          <p:cNvPr id="6" name="Picture 5">
            <a:extLst>
              <a:ext uri="{FF2B5EF4-FFF2-40B4-BE49-F238E27FC236}">
                <a16:creationId xmlns:a16="http://schemas.microsoft.com/office/drawing/2014/main" id="{C365E6DD-E0BA-476D-A1F6-603E78419591}"/>
              </a:ext>
            </a:extLst>
          </p:cNvPr>
          <p:cNvPicPr>
            <a:picLocks noChangeAspect="1"/>
          </p:cNvPicPr>
          <p:nvPr/>
        </p:nvPicPr>
        <p:blipFill>
          <a:blip r:embed="rId2"/>
          <a:stretch>
            <a:fillRect/>
          </a:stretch>
        </p:blipFill>
        <p:spPr>
          <a:xfrm>
            <a:off x="5445457" y="1755900"/>
            <a:ext cx="6155141" cy="336994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33</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E0ECA32-E146-40DA-85CD-9677244BC3EC}"/>
              </a:ext>
            </a:extLst>
          </p:cNvPr>
          <p:cNvSpPr txBox="1">
            <a:spLocks/>
          </p:cNvSpPr>
          <p:nvPr/>
        </p:nvSpPr>
        <p:spPr>
          <a:xfrm>
            <a:off x="481013" y="3752849"/>
            <a:ext cx="3290887"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chemeClr val="tx1"/>
                </a:solidFill>
                <a:latin typeface="+mj-lt"/>
                <a:ea typeface="+mj-ea"/>
                <a:cs typeface="+mj-cs"/>
              </a:rPr>
              <a:t>Launch sites</a:t>
            </a:r>
          </a:p>
        </p:txBody>
      </p:sp>
      <p:pic>
        <p:nvPicPr>
          <p:cNvPr id="2" name="Picture 1">
            <a:extLst>
              <a:ext uri="{FF2B5EF4-FFF2-40B4-BE49-F238E27FC236}">
                <a16:creationId xmlns:a16="http://schemas.microsoft.com/office/drawing/2014/main" id="{F8E228B3-B2BE-466C-9AE3-1F88ACA29A6A}"/>
              </a:ext>
            </a:extLst>
          </p:cNvPr>
          <p:cNvPicPr>
            <a:picLocks noChangeAspect="1"/>
          </p:cNvPicPr>
          <p:nvPr/>
        </p:nvPicPr>
        <p:blipFill rotWithShape="1">
          <a:blip r:embed="rId2"/>
          <a:srcRect t="37894" b="11169"/>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35</a:t>
            </a:fld>
            <a:endParaRPr lang="en-US" sz="1200">
              <a:solidFill>
                <a:schemeClr val="tx1">
                  <a:lumMod val="75000"/>
                  <a:lumOff val="25000"/>
                </a:schemeClr>
              </a:solidFill>
              <a:latin typeface="Calibri" panose="020F0502020204030204"/>
            </a:endParaRPr>
          </a:p>
        </p:txBody>
      </p:sp>
      <p:sp>
        <p:nvSpPr>
          <p:cNvPr id="9" name="Content Placeholder 4">
            <a:extLst>
              <a:ext uri="{FF2B5EF4-FFF2-40B4-BE49-F238E27FC236}">
                <a16:creationId xmlns:a16="http://schemas.microsoft.com/office/drawing/2014/main" id="{8157E024-14C9-4DDF-947D-EBDA5F18E98C}"/>
              </a:ext>
            </a:extLst>
          </p:cNvPr>
          <p:cNvSpPr txBox="1">
            <a:spLocks/>
          </p:cNvSpPr>
          <p:nvPr/>
        </p:nvSpPr>
        <p:spPr>
          <a:xfrm>
            <a:off x="4411457" y="3832103"/>
            <a:ext cx="7428118" cy="23877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dirty="0"/>
              <a:t>Launching sites are located very close to the coastal area: VAFB SLC-4E site on west coast (California, Pacific ocean) and others on east coast (Florida, Atlantic ocean)</a:t>
            </a:r>
          </a:p>
          <a:p>
            <a:pPr>
              <a:spcBef>
                <a:spcPts val="1400"/>
              </a:spcBef>
            </a:pPr>
            <a:r>
              <a:rPr lang="en-US" sz="2000" dirty="0"/>
              <a:t>Sites CCAFS S/LC-40 and KSC LC-39A are closer to the equator</a:t>
            </a:r>
          </a:p>
          <a:p>
            <a:endParaRPr lang="en-US" sz="2000" dirty="0"/>
          </a:p>
        </p:txBody>
      </p:sp>
    </p:spTree>
    <p:extLst>
      <p:ext uri="{BB962C8B-B14F-4D97-AF65-F5344CB8AC3E}">
        <p14:creationId xmlns:p14="http://schemas.microsoft.com/office/powerpoint/2010/main" val="36117063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59A9715-4216-4447-911E-E08048F5A702}"/>
              </a:ext>
            </a:extLst>
          </p:cNvPr>
          <p:cNvPicPr>
            <a:picLocks noChangeAspect="1"/>
          </p:cNvPicPr>
          <p:nvPr/>
        </p:nvPicPr>
        <p:blipFill rotWithShape="1">
          <a:blip r:embed="rId2"/>
          <a:srcRect t="3833"/>
          <a:stretch/>
        </p:blipFill>
        <p:spPr>
          <a:xfrm>
            <a:off x="1" y="10"/>
            <a:ext cx="9669642" cy="6857990"/>
          </a:xfrm>
          <a:prstGeom prst="rect">
            <a:avLst/>
          </a:prstGeom>
        </p:spPr>
      </p:pic>
      <p:sp>
        <p:nvSpPr>
          <p:cNvPr id="29" name="Rectangle 2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531610" y="365125"/>
            <a:ext cx="3822189" cy="189991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chemeClr val="tx1"/>
                </a:solidFill>
                <a:latin typeface="+mj-lt"/>
                <a:ea typeface="+mj-ea"/>
                <a:cs typeface="+mj-cs"/>
              </a:rPr>
              <a:t>VAFB SLC-4E: launch outcomes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531610" y="2434201"/>
            <a:ext cx="3822189" cy="3742762"/>
          </a:xfrm>
          <a:prstGeom prst="rect">
            <a:avLst/>
          </a:prstGeom>
        </p:spPr>
        <p:txBody>
          <a:bodyPr vert="horz" lIns="91440" tIns="45720" rIns="91440" bIns="45720" rtlCol="0">
            <a:normAutofit/>
          </a:bodyPr>
          <a:lstStyle/>
          <a:p>
            <a:pPr>
              <a:spcBef>
                <a:spcPts val="1400"/>
              </a:spcBef>
            </a:pPr>
            <a:r>
              <a:rPr lang="en-US" sz="2000" dirty="0"/>
              <a:t>Out of 10 launches only 4 were successful</a:t>
            </a:r>
          </a:p>
          <a:p>
            <a:pPr>
              <a:spcBef>
                <a:spcPts val="1400"/>
              </a:spcBef>
            </a:pPr>
            <a:endParaRPr lang="en-US" sz="2000"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prstClr val="black">
                    <a:tint val="75000"/>
                  </a:prstClr>
                </a:solidFill>
                <a:latin typeface="Calibri" panose="020F0502020204030204"/>
              </a:rPr>
              <a:pPr>
                <a:spcAft>
                  <a:spcPts val="600"/>
                </a:spcAft>
                <a:defRPr/>
              </a:pPr>
              <a:t>36</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AD2FBF6-B4D3-488A-90A2-FFFE767EAD23}"/>
              </a:ext>
            </a:extLst>
          </p:cNvPr>
          <p:cNvPicPr>
            <a:picLocks noChangeAspect="1"/>
          </p:cNvPicPr>
          <p:nvPr/>
        </p:nvPicPr>
        <p:blipFill rotWithShape="1">
          <a:blip r:embed="rId2"/>
          <a:srcRect b="14807"/>
          <a:stretch/>
        </p:blipFill>
        <p:spPr>
          <a:xfrm>
            <a:off x="1" y="10"/>
            <a:ext cx="9669642" cy="6857990"/>
          </a:xfrm>
          <a:prstGeom prst="rect">
            <a:avLst/>
          </a:prstGeom>
        </p:spPr>
      </p:pic>
      <p:sp>
        <p:nvSpPr>
          <p:cNvPr id="15"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531610" y="365125"/>
            <a:ext cx="3822189" cy="189991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chemeClr val="tx1"/>
                </a:solidFill>
                <a:latin typeface="+mj-lt"/>
                <a:ea typeface="+mj-ea"/>
                <a:cs typeface="+mj-cs"/>
              </a:rPr>
              <a:t>KSC LC – 39A: launch outcomes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531610" y="2434201"/>
            <a:ext cx="3822189" cy="3742762"/>
          </a:xfrm>
          <a:prstGeom prst="rect">
            <a:avLst/>
          </a:prstGeom>
        </p:spPr>
        <p:txBody>
          <a:bodyPr vert="horz" lIns="91440" tIns="45720" rIns="91440" bIns="45720" rtlCol="0">
            <a:normAutofit/>
          </a:bodyPr>
          <a:lstStyle/>
          <a:p>
            <a:pPr>
              <a:spcBef>
                <a:spcPts val="1400"/>
              </a:spcBef>
            </a:pPr>
            <a:r>
              <a:rPr lang="en-US" sz="2000" dirty="0"/>
              <a:t>Out of 13 launces 10 were successful</a:t>
            </a:r>
          </a:p>
          <a:p>
            <a:pPr>
              <a:spcBef>
                <a:spcPts val="1400"/>
              </a:spcBef>
            </a:pPr>
            <a:endParaRPr lang="en-US" sz="2000"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prstClr val="black">
                    <a:tint val="75000"/>
                  </a:prstClr>
                </a:solidFill>
                <a:latin typeface="Calibri" panose="020F0502020204030204"/>
              </a:rPr>
              <a:pPr>
                <a:spcAft>
                  <a:spcPts val="600"/>
                </a:spcAft>
                <a:defRPr/>
              </a:pPr>
              <a:t>37</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20163643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7E76DCB-136D-4CA1-AF27-9711F56F9895}"/>
              </a:ext>
            </a:extLst>
          </p:cNvPr>
          <p:cNvPicPr>
            <a:picLocks noChangeAspect="1"/>
          </p:cNvPicPr>
          <p:nvPr/>
        </p:nvPicPr>
        <p:blipFill rotWithShape="1">
          <a:blip r:embed="rId2"/>
          <a:srcRect t="3506"/>
          <a:stretch/>
        </p:blipFill>
        <p:spPr>
          <a:xfrm>
            <a:off x="2522356" y="10"/>
            <a:ext cx="9669642" cy="6857990"/>
          </a:xfrm>
          <a:prstGeom prst="rect">
            <a:avLst/>
          </a:prstGeom>
        </p:spPr>
      </p:pic>
      <p:sp>
        <p:nvSpPr>
          <p:cNvPr id="15"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838200" y="365125"/>
            <a:ext cx="3822189" cy="189991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chemeClr val="tx1"/>
                </a:solidFill>
                <a:latin typeface="+mj-lt"/>
                <a:ea typeface="+mj-ea"/>
                <a:cs typeface="+mj-cs"/>
              </a:rPr>
              <a:t>CCAFS LC-40: launch outcomes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38200" y="2434201"/>
            <a:ext cx="3822189" cy="3742762"/>
          </a:xfrm>
          <a:prstGeom prst="rect">
            <a:avLst/>
          </a:prstGeom>
        </p:spPr>
        <p:txBody>
          <a:bodyPr vert="horz" lIns="91440" tIns="45720" rIns="91440" bIns="45720" rtlCol="0">
            <a:normAutofit/>
          </a:bodyPr>
          <a:lstStyle/>
          <a:p>
            <a:pPr>
              <a:spcBef>
                <a:spcPts val="1400"/>
              </a:spcBef>
            </a:pPr>
            <a:r>
              <a:rPr lang="en-US" sz="2000" dirty="0"/>
              <a:t>Out of 26 launches only 7 were successful</a:t>
            </a:r>
          </a:p>
          <a:p>
            <a:pPr>
              <a:spcBef>
                <a:spcPts val="1400"/>
              </a:spcBef>
            </a:pPr>
            <a:endParaRPr lang="en-US" sz="2000"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38</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17587617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2B8EE02-4340-4C13-8CAB-C5DD921BB75C}"/>
              </a:ext>
            </a:extLst>
          </p:cNvPr>
          <p:cNvPicPr>
            <a:picLocks noChangeAspect="1"/>
          </p:cNvPicPr>
          <p:nvPr/>
        </p:nvPicPr>
        <p:blipFill rotWithShape="1">
          <a:blip r:embed="rId2"/>
          <a:srcRect b="6680"/>
          <a:stretch/>
        </p:blipFill>
        <p:spPr>
          <a:xfrm>
            <a:off x="2522356" y="10"/>
            <a:ext cx="9669642" cy="6857990"/>
          </a:xfrm>
          <a:prstGeom prst="rect">
            <a:avLst/>
          </a:prstGeom>
        </p:spPr>
      </p:pic>
      <p:sp>
        <p:nvSpPr>
          <p:cNvPr id="15"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838200" y="365125"/>
            <a:ext cx="3822189" cy="189991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chemeClr val="tx1"/>
                </a:solidFill>
                <a:latin typeface="+mj-lt"/>
                <a:ea typeface="+mj-ea"/>
                <a:cs typeface="+mj-cs"/>
              </a:rPr>
              <a:t>CCAFS SLC-40: launch outcomes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38200" y="2434201"/>
            <a:ext cx="3822189" cy="3742762"/>
          </a:xfrm>
          <a:prstGeom prst="rect">
            <a:avLst/>
          </a:prstGeom>
        </p:spPr>
        <p:txBody>
          <a:bodyPr vert="horz" lIns="91440" tIns="45720" rIns="91440" bIns="45720" rtlCol="0">
            <a:normAutofit/>
          </a:bodyPr>
          <a:lstStyle/>
          <a:p>
            <a:pPr>
              <a:spcBef>
                <a:spcPts val="1400"/>
              </a:spcBef>
            </a:pPr>
            <a:r>
              <a:rPr lang="en-US" sz="2000" dirty="0"/>
              <a:t>Out of 7 launches only 3 were successful</a:t>
            </a:r>
          </a:p>
          <a:p>
            <a:pPr>
              <a:spcBef>
                <a:spcPts val="1400"/>
              </a:spcBef>
            </a:pPr>
            <a:endParaRPr lang="en-US" sz="2000"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39</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3064351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09132"/>
            <a:ext cx="10530114" cy="46166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b="1"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wants to enter the aerospace manufacturing business and looks up to </a:t>
            </a:r>
            <a:r>
              <a:rPr lang="nb-NO" sz="2200" dirty="0">
                <a:solidFill>
                  <a:schemeClr val="accent3">
                    <a:lumMod val="25000"/>
                  </a:schemeClr>
                </a:solidFill>
                <a:latin typeface="Abadi" panose="020B0604020104020204" pitchFamily="34" charset="0"/>
              </a:rPr>
              <a:t>a potential </a:t>
            </a:r>
            <a:r>
              <a:rPr lang="en-US" sz="2200" dirty="0">
                <a:solidFill>
                  <a:schemeClr val="accent3">
                    <a:lumMod val="25000"/>
                  </a:schemeClr>
                </a:solidFill>
                <a:latin typeface="Abadi" panose="020B0604020104020204" pitchFamily="34" charset="0"/>
              </a:rPr>
              <a:t>rival company SpaceX. What makes SpaceX attractive to the clients is the lower cost of the rockets which is achieved by reusing the most expensive part of the rocket – it’s first stage. The main task of this project is to analyze public SpaceX launch data (Falcon 9) and predict whether the first stage will be recovered (successful landing outcome) and eventually determine the price of the rocket manufacturing for </a:t>
            </a: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a:t>
            </a:r>
          </a:p>
          <a:p>
            <a:pPr marL="0" indent="0">
              <a:spcBef>
                <a:spcPts val="1400"/>
              </a:spcBef>
              <a:buNone/>
            </a:pPr>
            <a:r>
              <a:rPr lang="en-US" sz="2200" b="1" dirty="0">
                <a:solidFill>
                  <a:schemeClr val="accent3">
                    <a:lumMod val="25000"/>
                  </a:schemeClr>
                </a:solidFill>
                <a:latin typeface="Abadi" panose="020B0604020104020204" pitchFamily="34" charset="0"/>
              </a:rPr>
              <a:t>Questions</a:t>
            </a:r>
          </a:p>
          <a:p>
            <a:pPr>
              <a:spcBef>
                <a:spcPts val="1400"/>
              </a:spcBef>
            </a:pPr>
            <a:r>
              <a:rPr lang="en-US" sz="2200" dirty="0">
                <a:solidFill>
                  <a:schemeClr val="accent3">
                    <a:lumMod val="25000"/>
                  </a:schemeClr>
                </a:solidFill>
                <a:latin typeface="Abadi" panose="020B0604020104020204" pitchFamily="34" charset="0"/>
              </a:rPr>
              <a:t>How successful is SpaceX in recovering the first stage of the rockets?</a:t>
            </a:r>
          </a:p>
          <a:p>
            <a:pPr>
              <a:spcBef>
                <a:spcPts val="1400"/>
              </a:spcBef>
            </a:pPr>
            <a:r>
              <a:rPr lang="en-US" sz="2200" dirty="0">
                <a:solidFill>
                  <a:schemeClr val="accent3">
                    <a:lumMod val="25000"/>
                  </a:schemeClr>
                </a:solidFill>
                <a:latin typeface="Abadi" panose="020B0604020104020204" pitchFamily="34" charset="0"/>
              </a:rPr>
              <a:t>What drives un/successful landing outcomes? </a:t>
            </a:r>
          </a:p>
          <a:p>
            <a:pPr>
              <a:spcBef>
                <a:spcPts val="1400"/>
              </a:spcBef>
            </a:pPr>
            <a:r>
              <a:rPr lang="nb-NO" sz="2200" dirty="0">
                <a:solidFill>
                  <a:schemeClr val="accent3">
                    <a:lumMod val="25000"/>
                  </a:schemeClr>
                </a:solidFill>
                <a:latin typeface="Abadi" panose="020B0604020104020204" pitchFamily="34" charset="0"/>
              </a:rPr>
              <a:t>Should SpaceY bid against SpaceX?</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98995A1-AF76-4082-B1A2-A31772B52BDE}"/>
              </a:ext>
            </a:extLst>
          </p:cNvPr>
          <p:cNvPicPr>
            <a:picLocks noChangeAspect="1"/>
          </p:cNvPicPr>
          <p:nvPr/>
        </p:nvPicPr>
        <p:blipFill rotWithShape="1">
          <a:blip r:embed="rId2"/>
          <a:srcRect b="2845"/>
          <a:stretch/>
        </p:blipFill>
        <p:spPr>
          <a:xfrm>
            <a:off x="2522356" y="10"/>
            <a:ext cx="9669642" cy="6857990"/>
          </a:xfrm>
          <a:prstGeom prst="rect">
            <a:avLst/>
          </a:prstGeom>
        </p:spPr>
      </p:pic>
      <p:sp>
        <p:nvSpPr>
          <p:cNvPr id="22" name="Rectangle 2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838200" y="365125"/>
            <a:ext cx="3822189"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chemeClr val="tx1"/>
                </a:solidFill>
                <a:latin typeface="+mj-lt"/>
                <a:ea typeface="+mj-ea"/>
                <a:cs typeface="+mj-cs"/>
              </a:rPr>
              <a:t>Launch sites proximity: East coast</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40</a:t>
            </a:fld>
            <a:endParaRPr lang="en-US" sz="1200">
              <a:solidFill>
                <a:srgbClr val="FFFFFF"/>
              </a:solidFill>
              <a:latin typeface="Calibri" panose="020F0502020204030204"/>
            </a:endParaRPr>
          </a:p>
        </p:txBody>
      </p:sp>
      <p:graphicFrame>
        <p:nvGraphicFramePr>
          <p:cNvPr id="16" name="Table 5">
            <a:extLst>
              <a:ext uri="{FF2B5EF4-FFF2-40B4-BE49-F238E27FC236}">
                <a16:creationId xmlns:a16="http://schemas.microsoft.com/office/drawing/2014/main" id="{D8B91E3F-6795-42A5-A847-3427F2B61303}"/>
              </a:ext>
            </a:extLst>
          </p:cNvPr>
          <p:cNvGraphicFramePr>
            <a:graphicFrameLocks noGrp="1"/>
          </p:cNvGraphicFramePr>
          <p:nvPr>
            <p:extLst>
              <p:ext uri="{D42A27DB-BD31-4B8C-83A1-F6EECF244321}">
                <p14:modId xmlns:p14="http://schemas.microsoft.com/office/powerpoint/2010/main" val="1490827751"/>
              </p:ext>
            </p:extLst>
          </p:nvPr>
        </p:nvGraphicFramePr>
        <p:xfrm>
          <a:off x="429625" y="3986184"/>
          <a:ext cx="4446048" cy="2103120"/>
        </p:xfrm>
        <a:graphic>
          <a:graphicData uri="http://schemas.openxmlformats.org/drawingml/2006/table">
            <a:tbl>
              <a:tblPr firstRow="1" bandRow="1">
                <a:tableStyleId>{3B4B98B0-60AC-42C2-AFA5-B58CD77FA1E5}</a:tableStyleId>
              </a:tblPr>
              <a:tblGrid>
                <a:gridCol w="1063788">
                  <a:extLst>
                    <a:ext uri="{9D8B030D-6E8A-4147-A177-3AD203B41FA5}">
                      <a16:colId xmlns:a16="http://schemas.microsoft.com/office/drawing/2014/main" val="1707338327"/>
                    </a:ext>
                  </a:extLst>
                </a:gridCol>
                <a:gridCol w="1691130">
                  <a:extLst>
                    <a:ext uri="{9D8B030D-6E8A-4147-A177-3AD203B41FA5}">
                      <a16:colId xmlns:a16="http://schemas.microsoft.com/office/drawing/2014/main" val="164039041"/>
                    </a:ext>
                  </a:extLst>
                </a:gridCol>
                <a:gridCol w="1691130">
                  <a:extLst>
                    <a:ext uri="{9D8B030D-6E8A-4147-A177-3AD203B41FA5}">
                      <a16:colId xmlns:a16="http://schemas.microsoft.com/office/drawing/2014/main" val="842512159"/>
                    </a:ext>
                  </a:extLst>
                </a:gridCol>
              </a:tblGrid>
              <a:tr h="0">
                <a:tc>
                  <a:txBody>
                    <a:bodyPr/>
                    <a:lstStyle/>
                    <a:p>
                      <a:r>
                        <a:rPr lang="nb-NO" dirty="0"/>
                        <a:t>Object / Site</a:t>
                      </a:r>
                    </a:p>
                  </a:txBody>
                  <a:tcPr/>
                </a:tc>
                <a:tc>
                  <a:txBody>
                    <a:bodyPr/>
                    <a:lstStyle/>
                    <a:p>
                      <a:r>
                        <a:rPr lang="en-US" sz="1800" dirty="0"/>
                        <a:t>CCAFS S/LC 40, km</a:t>
                      </a:r>
                      <a:endParaRPr lang="nb-NO" dirty="0"/>
                    </a:p>
                  </a:txBody>
                  <a:tcPr/>
                </a:tc>
                <a:tc>
                  <a:txBody>
                    <a:bodyPr/>
                    <a:lstStyle/>
                    <a:p>
                      <a:r>
                        <a:rPr lang="en-US" sz="1800" dirty="0"/>
                        <a:t>KSC LC-39A, km</a:t>
                      </a:r>
                      <a:endParaRPr lang="nb-NO" dirty="0"/>
                    </a:p>
                  </a:txBody>
                  <a:tcPr/>
                </a:tc>
                <a:extLst>
                  <a:ext uri="{0D108BD9-81ED-4DB2-BD59-A6C34878D82A}">
                    <a16:rowId xmlns:a16="http://schemas.microsoft.com/office/drawing/2014/main" val="3715819411"/>
                  </a:ext>
                </a:extLst>
              </a:tr>
              <a:tr h="0">
                <a:tc>
                  <a:txBody>
                    <a:bodyPr/>
                    <a:lstStyle/>
                    <a:p>
                      <a:pPr algn="l"/>
                      <a:r>
                        <a:rPr lang="nb-NO" dirty="0"/>
                        <a:t>Coast</a:t>
                      </a:r>
                    </a:p>
                  </a:txBody>
                  <a:tcPr anchor="ctr"/>
                </a:tc>
                <a:tc>
                  <a:txBody>
                    <a:bodyPr/>
                    <a:lstStyle/>
                    <a:p>
                      <a:pPr algn="ctr"/>
                      <a:r>
                        <a:rPr lang="nb-NO" dirty="0"/>
                        <a:t>0.88</a:t>
                      </a:r>
                    </a:p>
                  </a:txBody>
                  <a:tcPr anchor="ctr"/>
                </a:tc>
                <a:tc>
                  <a:txBody>
                    <a:bodyPr/>
                    <a:lstStyle/>
                    <a:p>
                      <a:pPr algn="ctr"/>
                      <a:r>
                        <a:rPr lang="nb-NO" dirty="0"/>
                        <a:t>3.99</a:t>
                      </a:r>
                    </a:p>
                  </a:txBody>
                  <a:tcPr anchor="ctr"/>
                </a:tc>
                <a:extLst>
                  <a:ext uri="{0D108BD9-81ED-4DB2-BD59-A6C34878D82A}">
                    <a16:rowId xmlns:a16="http://schemas.microsoft.com/office/drawing/2014/main" val="3352956858"/>
                  </a:ext>
                </a:extLst>
              </a:tr>
              <a:tr h="0">
                <a:tc>
                  <a:txBody>
                    <a:bodyPr/>
                    <a:lstStyle/>
                    <a:p>
                      <a:pPr algn="l"/>
                      <a:r>
                        <a:rPr lang="nb-NO" dirty="0"/>
                        <a:t>Railroad</a:t>
                      </a:r>
                    </a:p>
                  </a:txBody>
                  <a:tcPr anchor="ctr"/>
                </a:tc>
                <a:tc>
                  <a:txBody>
                    <a:bodyPr/>
                    <a:lstStyle/>
                    <a:p>
                      <a:pPr algn="ctr"/>
                      <a:r>
                        <a:rPr lang="nb-NO" dirty="0"/>
                        <a:t>1.29</a:t>
                      </a:r>
                    </a:p>
                  </a:txBody>
                  <a:tcPr anchor="ctr"/>
                </a:tc>
                <a:tc>
                  <a:txBody>
                    <a:bodyPr/>
                    <a:lstStyle/>
                    <a:p>
                      <a:pPr algn="ctr"/>
                      <a:r>
                        <a:rPr lang="nb-NO" dirty="0"/>
                        <a:t>0.72</a:t>
                      </a:r>
                    </a:p>
                  </a:txBody>
                  <a:tcPr anchor="ctr"/>
                </a:tc>
                <a:extLst>
                  <a:ext uri="{0D108BD9-81ED-4DB2-BD59-A6C34878D82A}">
                    <a16:rowId xmlns:a16="http://schemas.microsoft.com/office/drawing/2014/main" val="231288166"/>
                  </a:ext>
                </a:extLst>
              </a:tr>
              <a:tr h="0">
                <a:tc>
                  <a:txBody>
                    <a:bodyPr/>
                    <a:lstStyle/>
                    <a:p>
                      <a:pPr algn="l"/>
                      <a:r>
                        <a:rPr lang="nb-NO" dirty="0"/>
                        <a:t>Highway</a:t>
                      </a:r>
                    </a:p>
                  </a:txBody>
                  <a:tcPr anchor="ctr"/>
                </a:tc>
                <a:tc>
                  <a:txBody>
                    <a:bodyPr/>
                    <a:lstStyle/>
                    <a:p>
                      <a:pPr algn="ctr"/>
                      <a:r>
                        <a:rPr lang="nb-NO" dirty="0"/>
                        <a:t>6.58</a:t>
                      </a:r>
                    </a:p>
                  </a:txBody>
                  <a:tcPr anchor="ctr"/>
                </a:tc>
                <a:tc>
                  <a:txBody>
                    <a:bodyPr/>
                    <a:lstStyle/>
                    <a:p>
                      <a:pPr algn="ctr"/>
                      <a:r>
                        <a:rPr lang="nb-NO" dirty="0"/>
                        <a:t>0.83</a:t>
                      </a:r>
                    </a:p>
                  </a:txBody>
                  <a:tcPr anchor="ctr"/>
                </a:tc>
                <a:extLst>
                  <a:ext uri="{0D108BD9-81ED-4DB2-BD59-A6C34878D82A}">
                    <a16:rowId xmlns:a16="http://schemas.microsoft.com/office/drawing/2014/main" val="414800326"/>
                  </a:ext>
                </a:extLst>
              </a:tr>
              <a:tr h="0">
                <a:tc>
                  <a:txBody>
                    <a:bodyPr/>
                    <a:lstStyle/>
                    <a:p>
                      <a:pPr algn="l"/>
                      <a:r>
                        <a:rPr lang="nb-NO" dirty="0"/>
                        <a:t>Town</a:t>
                      </a:r>
                    </a:p>
                  </a:txBody>
                  <a:tcPr anchor="ctr"/>
                </a:tc>
                <a:tc>
                  <a:txBody>
                    <a:bodyPr/>
                    <a:lstStyle/>
                    <a:p>
                      <a:pPr algn="ctr"/>
                      <a:r>
                        <a:rPr lang="nb-NO" dirty="0"/>
                        <a:t>18.16</a:t>
                      </a:r>
                    </a:p>
                  </a:txBody>
                  <a:tcPr anchor="ctr"/>
                </a:tc>
                <a:tc>
                  <a:txBody>
                    <a:bodyPr/>
                    <a:lstStyle/>
                    <a:p>
                      <a:pPr algn="ctr"/>
                      <a:r>
                        <a:rPr lang="nb-NO" dirty="0"/>
                        <a:t>16.37</a:t>
                      </a:r>
                    </a:p>
                  </a:txBody>
                  <a:tcPr anchor="ctr"/>
                </a:tc>
                <a:extLst>
                  <a:ext uri="{0D108BD9-81ED-4DB2-BD59-A6C34878D82A}">
                    <a16:rowId xmlns:a16="http://schemas.microsoft.com/office/drawing/2014/main" val="229284316"/>
                  </a:ext>
                </a:extLst>
              </a:tr>
            </a:tbl>
          </a:graphicData>
        </a:graphic>
      </p:graphicFrame>
      <p:sp>
        <p:nvSpPr>
          <p:cNvPr id="17" name="Content Placeholder 4">
            <a:extLst>
              <a:ext uri="{FF2B5EF4-FFF2-40B4-BE49-F238E27FC236}">
                <a16:creationId xmlns:a16="http://schemas.microsoft.com/office/drawing/2014/main" id="{F5D81B0D-BFC3-4284-A260-D64808094822}"/>
              </a:ext>
            </a:extLst>
          </p:cNvPr>
          <p:cNvSpPr txBox="1">
            <a:spLocks/>
          </p:cNvSpPr>
          <p:nvPr/>
        </p:nvSpPr>
        <p:spPr>
          <a:xfrm>
            <a:off x="741555" y="2556583"/>
            <a:ext cx="3822189" cy="14106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dirty="0"/>
              <a:t>Sites are located closer to railroads and further away from towns</a:t>
            </a:r>
          </a:p>
          <a:p>
            <a:pPr>
              <a:spcBef>
                <a:spcPts val="1400"/>
              </a:spcBef>
            </a:pPr>
            <a:endParaRPr lang="en-US" sz="2000" dirty="0"/>
          </a:p>
        </p:txBody>
      </p:sp>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4C97452-C78A-4701-B8AB-ABFE63D5BEDE}"/>
              </a:ext>
            </a:extLst>
          </p:cNvPr>
          <p:cNvSpPr txBox="1">
            <a:spLocks/>
          </p:cNvSpPr>
          <p:nvPr/>
        </p:nvSpPr>
        <p:spPr>
          <a:xfrm>
            <a:off x="481013" y="3752849"/>
            <a:ext cx="3290887"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chemeClr val="tx1"/>
                </a:solidFill>
                <a:latin typeface="+mj-lt"/>
                <a:ea typeface="+mj-ea"/>
                <a:cs typeface="+mj-cs"/>
              </a:rPr>
              <a:t>Launch sites proximity: West coast</a:t>
            </a:r>
          </a:p>
        </p:txBody>
      </p:sp>
      <p:pic>
        <p:nvPicPr>
          <p:cNvPr id="2" name="Picture 1">
            <a:extLst>
              <a:ext uri="{FF2B5EF4-FFF2-40B4-BE49-F238E27FC236}">
                <a16:creationId xmlns:a16="http://schemas.microsoft.com/office/drawing/2014/main" id="{8E5FA19D-5B70-4B03-AF29-A0D8F51418F4}"/>
              </a:ext>
            </a:extLst>
          </p:cNvPr>
          <p:cNvPicPr>
            <a:picLocks noChangeAspect="1"/>
          </p:cNvPicPr>
          <p:nvPr/>
        </p:nvPicPr>
        <p:blipFill rotWithShape="1">
          <a:blip r:embed="rId2"/>
          <a:srcRect t="14893" b="5016"/>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41</a:t>
            </a:fld>
            <a:endParaRPr lang="en-US" sz="1200">
              <a:solidFill>
                <a:schemeClr val="tx1">
                  <a:lumMod val="75000"/>
                  <a:lumOff val="25000"/>
                </a:schemeClr>
              </a:solidFill>
              <a:latin typeface="Calibri" panose="020F0502020204030204"/>
            </a:endParaRPr>
          </a:p>
        </p:txBody>
      </p:sp>
      <p:graphicFrame>
        <p:nvGraphicFramePr>
          <p:cNvPr id="6" name="Table 5">
            <a:extLst>
              <a:ext uri="{FF2B5EF4-FFF2-40B4-BE49-F238E27FC236}">
                <a16:creationId xmlns:a16="http://schemas.microsoft.com/office/drawing/2014/main" id="{E7130AEC-B46B-4CB1-B35C-A9A02369C26B}"/>
              </a:ext>
            </a:extLst>
          </p:cNvPr>
          <p:cNvGraphicFramePr>
            <a:graphicFrameLocks noGrp="1"/>
          </p:cNvGraphicFramePr>
          <p:nvPr>
            <p:extLst>
              <p:ext uri="{D42A27DB-BD31-4B8C-83A1-F6EECF244321}">
                <p14:modId xmlns:p14="http://schemas.microsoft.com/office/powerpoint/2010/main" val="140191650"/>
              </p:ext>
            </p:extLst>
          </p:nvPr>
        </p:nvGraphicFramePr>
        <p:xfrm>
          <a:off x="8082320" y="4054510"/>
          <a:ext cx="3034825" cy="2301840"/>
        </p:xfrm>
        <a:graphic>
          <a:graphicData uri="http://schemas.openxmlformats.org/drawingml/2006/table">
            <a:tbl>
              <a:tblPr firstRow="1" bandRow="1">
                <a:tableStyleId>{3B4B98B0-60AC-42C2-AFA5-B58CD77FA1E5}</a:tableStyleId>
              </a:tblPr>
              <a:tblGrid>
                <a:gridCol w="1213459">
                  <a:extLst>
                    <a:ext uri="{9D8B030D-6E8A-4147-A177-3AD203B41FA5}">
                      <a16:colId xmlns:a16="http://schemas.microsoft.com/office/drawing/2014/main" val="1707338327"/>
                    </a:ext>
                  </a:extLst>
                </a:gridCol>
                <a:gridCol w="1821366">
                  <a:extLst>
                    <a:ext uri="{9D8B030D-6E8A-4147-A177-3AD203B41FA5}">
                      <a16:colId xmlns:a16="http://schemas.microsoft.com/office/drawing/2014/main" val="164039041"/>
                    </a:ext>
                  </a:extLst>
                </a:gridCol>
              </a:tblGrid>
              <a:tr h="432000">
                <a:tc>
                  <a:txBody>
                    <a:bodyPr/>
                    <a:lstStyle/>
                    <a:p>
                      <a:r>
                        <a:rPr lang="nb-NO" dirty="0"/>
                        <a:t>Object / Site</a:t>
                      </a:r>
                    </a:p>
                  </a:txBody>
                  <a:tcPr/>
                </a:tc>
                <a:tc>
                  <a:txBody>
                    <a:bodyPr/>
                    <a:lstStyle/>
                    <a:p>
                      <a:r>
                        <a:rPr lang="en-US" sz="1800" dirty="0"/>
                        <a:t>VAFB SLC-4E, km</a:t>
                      </a:r>
                      <a:endParaRPr lang="nb-NO" dirty="0"/>
                    </a:p>
                  </a:txBody>
                  <a:tcPr/>
                </a:tc>
                <a:extLst>
                  <a:ext uri="{0D108BD9-81ED-4DB2-BD59-A6C34878D82A}">
                    <a16:rowId xmlns:a16="http://schemas.microsoft.com/office/drawing/2014/main" val="3715819411"/>
                  </a:ext>
                </a:extLst>
              </a:tr>
              <a:tr h="432000">
                <a:tc>
                  <a:txBody>
                    <a:bodyPr/>
                    <a:lstStyle/>
                    <a:p>
                      <a:r>
                        <a:rPr lang="nb-NO" dirty="0"/>
                        <a:t>Coast</a:t>
                      </a:r>
                    </a:p>
                  </a:txBody>
                  <a:tcPr anchor="ctr"/>
                </a:tc>
                <a:tc>
                  <a:txBody>
                    <a:bodyPr/>
                    <a:lstStyle/>
                    <a:p>
                      <a:pPr algn="ctr"/>
                      <a:r>
                        <a:rPr lang="nb-NO" dirty="0"/>
                        <a:t>1.38</a:t>
                      </a:r>
                    </a:p>
                  </a:txBody>
                  <a:tcPr anchor="ctr"/>
                </a:tc>
                <a:extLst>
                  <a:ext uri="{0D108BD9-81ED-4DB2-BD59-A6C34878D82A}">
                    <a16:rowId xmlns:a16="http://schemas.microsoft.com/office/drawing/2014/main" val="3352956858"/>
                  </a:ext>
                </a:extLst>
              </a:tr>
              <a:tr h="432000">
                <a:tc>
                  <a:txBody>
                    <a:bodyPr/>
                    <a:lstStyle/>
                    <a:p>
                      <a:r>
                        <a:rPr lang="nb-NO" dirty="0"/>
                        <a:t>Railroad</a:t>
                      </a:r>
                    </a:p>
                  </a:txBody>
                  <a:tcPr anchor="ctr"/>
                </a:tc>
                <a:tc>
                  <a:txBody>
                    <a:bodyPr/>
                    <a:lstStyle/>
                    <a:p>
                      <a:pPr algn="ctr"/>
                      <a:r>
                        <a:rPr lang="nb-NO" dirty="0"/>
                        <a:t>1.27</a:t>
                      </a:r>
                    </a:p>
                  </a:txBody>
                  <a:tcPr anchor="ctr"/>
                </a:tc>
                <a:extLst>
                  <a:ext uri="{0D108BD9-81ED-4DB2-BD59-A6C34878D82A}">
                    <a16:rowId xmlns:a16="http://schemas.microsoft.com/office/drawing/2014/main" val="231288166"/>
                  </a:ext>
                </a:extLst>
              </a:tr>
              <a:tr h="324000">
                <a:tc>
                  <a:txBody>
                    <a:bodyPr/>
                    <a:lstStyle/>
                    <a:p>
                      <a:r>
                        <a:rPr lang="nb-NO" dirty="0"/>
                        <a:t>Highway</a:t>
                      </a:r>
                    </a:p>
                  </a:txBody>
                  <a:tcPr anchor="ctr"/>
                </a:tc>
                <a:tc>
                  <a:txBody>
                    <a:bodyPr/>
                    <a:lstStyle/>
                    <a:p>
                      <a:pPr algn="ctr"/>
                      <a:r>
                        <a:rPr lang="nb-NO" dirty="0"/>
                        <a:t>14.55</a:t>
                      </a:r>
                    </a:p>
                  </a:txBody>
                  <a:tcPr anchor="ctr"/>
                </a:tc>
                <a:extLst>
                  <a:ext uri="{0D108BD9-81ED-4DB2-BD59-A6C34878D82A}">
                    <a16:rowId xmlns:a16="http://schemas.microsoft.com/office/drawing/2014/main" val="414800326"/>
                  </a:ext>
                </a:extLst>
              </a:tr>
              <a:tr h="432000">
                <a:tc>
                  <a:txBody>
                    <a:bodyPr/>
                    <a:lstStyle/>
                    <a:p>
                      <a:r>
                        <a:rPr lang="nb-NO" dirty="0"/>
                        <a:t>Town</a:t>
                      </a:r>
                    </a:p>
                  </a:txBody>
                  <a:tcPr anchor="ctr"/>
                </a:tc>
                <a:tc>
                  <a:txBody>
                    <a:bodyPr/>
                    <a:lstStyle/>
                    <a:p>
                      <a:pPr algn="ctr"/>
                      <a:r>
                        <a:rPr lang="nb-NO" dirty="0"/>
                        <a:t>14.17</a:t>
                      </a:r>
                    </a:p>
                  </a:txBody>
                  <a:tcPr anchor="ctr"/>
                </a:tc>
                <a:extLst>
                  <a:ext uri="{0D108BD9-81ED-4DB2-BD59-A6C34878D82A}">
                    <a16:rowId xmlns:a16="http://schemas.microsoft.com/office/drawing/2014/main" val="229284316"/>
                  </a:ext>
                </a:extLst>
              </a:tr>
            </a:tbl>
          </a:graphicData>
        </a:graphic>
      </p:graphicFrame>
      <p:sp>
        <p:nvSpPr>
          <p:cNvPr id="7" name="Content Placeholder 4">
            <a:extLst>
              <a:ext uri="{FF2B5EF4-FFF2-40B4-BE49-F238E27FC236}">
                <a16:creationId xmlns:a16="http://schemas.microsoft.com/office/drawing/2014/main" id="{153E66D5-76AD-4657-9E8D-44CEA22E59A0}"/>
              </a:ext>
            </a:extLst>
          </p:cNvPr>
          <p:cNvSpPr txBox="1">
            <a:spLocks/>
          </p:cNvSpPr>
          <p:nvPr/>
        </p:nvSpPr>
        <p:spPr>
          <a:xfrm>
            <a:off x="3963977" y="4107140"/>
            <a:ext cx="3822189" cy="14106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dirty="0"/>
              <a:t>West coast site is located nearby coast and railroad, and equally away from the closest highway and town</a:t>
            </a:r>
          </a:p>
          <a:p>
            <a:pPr>
              <a:spcBef>
                <a:spcPts val="1400"/>
              </a:spcBef>
            </a:pPr>
            <a:endParaRPr lang="en-US" sz="2000" dirty="0"/>
          </a:p>
        </p:txBody>
      </p:sp>
    </p:spTree>
    <p:extLst>
      <p:ext uri="{BB962C8B-B14F-4D97-AF65-F5344CB8AC3E}">
        <p14:creationId xmlns:p14="http://schemas.microsoft.com/office/powerpoint/2010/main" val="5192794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838200" y="609600"/>
            <a:ext cx="373934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chemeClr val="tx1"/>
                </a:solidFill>
                <a:latin typeface="+mj-lt"/>
                <a:ea typeface="+mj-ea"/>
                <a:cs typeface="+mj-cs"/>
              </a:rPr>
              <a:t>Launch sites: Success share</a:t>
            </a:r>
            <a:endParaRPr lang="en-US" sz="4400" kern="1200" dirty="0">
              <a:solidFill>
                <a:schemeClr val="tx1"/>
              </a:solidFill>
              <a:latin typeface="+mj-lt"/>
              <a:ea typeface="+mj-ea"/>
              <a:cs typeface="+mj-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marL="0" indent="0">
              <a:spcBef>
                <a:spcPts val="1400"/>
              </a:spcBef>
              <a:buNone/>
            </a:pPr>
            <a:r>
              <a:rPr lang="en-US" sz="2000" dirty="0"/>
              <a:t>According to the data, around 42% of all successful rocket launch outcomes happened on site KSC LC-39A located in Florida</a:t>
            </a:r>
          </a:p>
        </p:txBody>
      </p:sp>
      <p:pic>
        <p:nvPicPr>
          <p:cNvPr id="4" name="Picture 3">
            <a:extLst>
              <a:ext uri="{FF2B5EF4-FFF2-40B4-BE49-F238E27FC236}">
                <a16:creationId xmlns:a16="http://schemas.microsoft.com/office/drawing/2014/main" id="{CF76278C-C48A-4704-B230-11500DDF2832}"/>
              </a:ext>
            </a:extLst>
          </p:cNvPr>
          <p:cNvPicPr>
            <a:picLocks noChangeAspect="1"/>
          </p:cNvPicPr>
          <p:nvPr/>
        </p:nvPicPr>
        <p:blipFill>
          <a:blip r:embed="rId2"/>
          <a:stretch>
            <a:fillRect/>
          </a:stretch>
        </p:blipFill>
        <p:spPr>
          <a:xfrm>
            <a:off x="4798776" y="1784252"/>
            <a:ext cx="7307766" cy="3958208"/>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smtClean="0">
                <a:solidFill>
                  <a:schemeClr val="tx1">
                    <a:lumMod val="50000"/>
                    <a:lumOff val="50000"/>
                  </a:schemeClr>
                </a:solidFill>
                <a:latin typeface="+mn-lt"/>
              </a:rPr>
              <a:pPr>
                <a:spcAft>
                  <a:spcPts val="600"/>
                </a:spcAft>
              </a:pPr>
              <a:t>43</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838200" y="609600"/>
            <a:ext cx="373934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Highest launch success ratio</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marL="0" indent="0">
              <a:buNone/>
            </a:pPr>
            <a:r>
              <a:rPr lang="en-US" sz="2000" dirty="0"/>
              <a:t>Among 13 launches 10 were marked as successful, yielding success ratio of 77%</a:t>
            </a:r>
          </a:p>
        </p:txBody>
      </p:sp>
      <p:pic>
        <p:nvPicPr>
          <p:cNvPr id="4" name="Picture 3">
            <a:extLst>
              <a:ext uri="{FF2B5EF4-FFF2-40B4-BE49-F238E27FC236}">
                <a16:creationId xmlns:a16="http://schemas.microsoft.com/office/drawing/2014/main" id="{9BF71DB1-2818-4BC2-8E39-B227B78EB9DF}"/>
              </a:ext>
            </a:extLst>
          </p:cNvPr>
          <p:cNvPicPr>
            <a:picLocks noChangeAspect="1"/>
          </p:cNvPicPr>
          <p:nvPr/>
        </p:nvPicPr>
        <p:blipFill>
          <a:blip r:embed="rId2"/>
          <a:stretch>
            <a:fillRect/>
          </a:stretch>
        </p:blipFill>
        <p:spPr>
          <a:xfrm>
            <a:off x="5445457" y="1994412"/>
            <a:ext cx="6155141" cy="289291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44</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18661607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838200" y="3905833"/>
            <a:ext cx="4215063" cy="23987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Payload mass and booster</a:t>
            </a:r>
          </a:p>
        </p:txBody>
      </p:sp>
      <p:pic>
        <p:nvPicPr>
          <p:cNvPr id="4" name="Picture 3">
            <a:extLst>
              <a:ext uri="{FF2B5EF4-FFF2-40B4-BE49-F238E27FC236}">
                <a16:creationId xmlns:a16="http://schemas.microsoft.com/office/drawing/2014/main" id="{5E1B7BD1-9978-447D-8B22-9A6BD6FA51B8}"/>
              </a:ext>
            </a:extLst>
          </p:cNvPr>
          <p:cNvPicPr>
            <a:picLocks noChangeAspect="1"/>
          </p:cNvPicPr>
          <p:nvPr/>
        </p:nvPicPr>
        <p:blipFill>
          <a:blip r:embed="rId2"/>
          <a:stretch>
            <a:fillRect/>
          </a:stretch>
        </p:blipFill>
        <p:spPr>
          <a:xfrm>
            <a:off x="2111298" y="362138"/>
            <a:ext cx="7845256" cy="2797990"/>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630779" y="3884452"/>
            <a:ext cx="5723021" cy="2398713"/>
          </a:xfrm>
          <a:prstGeom prst="rect">
            <a:avLst/>
          </a:prstGeom>
        </p:spPr>
        <p:txBody>
          <a:bodyPr vert="horz" lIns="91440" tIns="45720" rIns="91440" bIns="45720" rtlCol="0" anchor="ctr">
            <a:normAutofit/>
          </a:bodyPr>
          <a:lstStyle/>
          <a:p>
            <a:pPr marL="0" indent="0">
              <a:spcBef>
                <a:spcPts val="1400"/>
              </a:spcBef>
              <a:buNone/>
            </a:pPr>
            <a:r>
              <a:rPr lang="en-US" sz="2000" dirty="0"/>
              <a:t>Majority of successful launch outcomes occurred where:</a:t>
            </a:r>
          </a:p>
          <a:p>
            <a:pPr>
              <a:spcBef>
                <a:spcPts val="1400"/>
              </a:spcBef>
            </a:pPr>
            <a:r>
              <a:rPr lang="en-US" sz="2000" dirty="0"/>
              <a:t>Payload mass was in range from 2500 kg to 5300 kg</a:t>
            </a:r>
          </a:p>
          <a:p>
            <a:pPr>
              <a:spcBef>
                <a:spcPts val="1400"/>
              </a:spcBef>
            </a:pPr>
            <a:r>
              <a:rPr lang="en-US" sz="2000" dirty="0"/>
              <a:t>Booster version used was FT, followed by B4</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45</a:t>
            </a:fld>
            <a:endParaRPr lang="en-US" sz="10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838200" y="609600"/>
            <a:ext cx="373934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Classification Accuracy</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62366" y="2194102"/>
            <a:ext cx="3427001" cy="3908586"/>
          </a:xfrm>
          <a:prstGeom prst="rect">
            <a:avLst/>
          </a:prstGeom>
        </p:spPr>
        <p:txBody>
          <a:bodyPr vert="horz" lIns="91440" tIns="45720" rIns="91440" bIns="45720" rtlCol="0">
            <a:normAutofit/>
          </a:bodyPr>
          <a:lstStyle/>
          <a:p>
            <a:pPr marL="0" indent="0">
              <a:spcBef>
                <a:spcPts val="1400"/>
              </a:spcBef>
              <a:buNone/>
            </a:pPr>
            <a:r>
              <a:rPr lang="en-US" sz="2000" dirty="0"/>
              <a:t>All classification models yielded approximately the same accuracy score on test dataset, meaning that all models perform relatively well.</a:t>
            </a:r>
          </a:p>
          <a:p>
            <a:pPr>
              <a:spcBef>
                <a:spcPts val="1400"/>
              </a:spcBef>
            </a:pPr>
            <a:endParaRPr lang="en-US" sz="2000" dirty="0"/>
          </a:p>
        </p:txBody>
      </p:sp>
      <p:pic>
        <p:nvPicPr>
          <p:cNvPr id="13" name="Picture 12">
            <a:extLst>
              <a:ext uri="{FF2B5EF4-FFF2-40B4-BE49-F238E27FC236}">
                <a16:creationId xmlns:a16="http://schemas.microsoft.com/office/drawing/2014/main" id="{0410998D-9B8B-4EF3-83CC-AEB0E5BE8897}"/>
              </a:ext>
            </a:extLst>
          </p:cNvPr>
          <p:cNvPicPr>
            <a:picLocks noChangeAspect="1"/>
          </p:cNvPicPr>
          <p:nvPr/>
        </p:nvPicPr>
        <p:blipFill>
          <a:blip r:embed="rId2"/>
          <a:stretch>
            <a:fillRect/>
          </a:stretch>
        </p:blipFill>
        <p:spPr>
          <a:xfrm>
            <a:off x="5581651" y="293323"/>
            <a:ext cx="5504598" cy="4689889"/>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47</a:t>
            </a:fld>
            <a:endParaRPr lang="en-US" sz="1000">
              <a:solidFill>
                <a:schemeClr val="tx1">
                  <a:lumMod val="50000"/>
                  <a:lumOff val="50000"/>
                </a:schemeClr>
              </a:solidFill>
              <a:latin typeface="+mn-lt"/>
            </a:endParaRPr>
          </a:p>
        </p:txBody>
      </p:sp>
      <p:pic>
        <p:nvPicPr>
          <p:cNvPr id="24" name="Picture 23">
            <a:extLst>
              <a:ext uri="{FF2B5EF4-FFF2-40B4-BE49-F238E27FC236}">
                <a16:creationId xmlns:a16="http://schemas.microsoft.com/office/drawing/2014/main" id="{E7D9B69A-922F-4260-9E3F-9035E6AB2E02}"/>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6450"/>
                    </a14:imgEffect>
                  </a14:imgLayer>
                </a14:imgProps>
              </a:ext>
            </a:extLst>
          </a:blip>
          <a:stretch>
            <a:fillRect/>
          </a:stretch>
        </p:blipFill>
        <p:spPr>
          <a:xfrm>
            <a:off x="6378463" y="5167895"/>
            <a:ext cx="4742771" cy="108969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838200" y="609600"/>
            <a:ext cx="373934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Confusion Matrix</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62366" y="2194102"/>
            <a:ext cx="3823934" cy="3908586"/>
          </a:xfrm>
          <a:prstGeom prst="rect">
            <a:avLst/>
          </a:prstGeom>
        </p:spPr>
        <p:txBody>
          <a:bodyPr vert="horz" lIns="91440" tIns="45720" rIns="91440" bIns="45720" rtlCol="0">
            <a:normAutofit/>
          </a:bodyPr>
          <a:lstStyle/>
          <a:p>
            <a:pPr marL="0" indent="0">
              <a:spcBef>
                <a:spcPts val="1400"/>
              </a:spcBef>
              <a:buNone/>
            </a:pPr>
            <a:r>
              <a:rPr lang="en-US" sz="2000" dirty="0"/>
              <a:t>All classification models had the same results when confusion matrices were plotted: </a:t>
            </a:r>
          </a:p>
          <a:p>
            <a:pPr>
              <a:spcBef>
                <a:spcPts val="1400"/>
              </a:spcBef>
            </a:pPr>
            <a:r>
              <a:rPr lang="en-US" sz="2000" dirty="0"/>
              <a:t>models were able to distinguish different classes (land / did not land)</a:t>
            </a:r>
          </a:p>
          <a:p>
            <a:pPr>
              <a:spcBef>
                <a:spcPts val="1400"/>
              </a:spcBef>
            </a:pPr>
            <a:r>
              <a:rPr lang="en-US" sz="2000" dirty="0"/>
              <a:t>3 landing outcomes were not classified properly (false positives)</a:t>
            </a:r>
          </a:p>
        </p:txBody>
      </p:sp>
      <p:pic>
        <p:nvPicPr>
          <p:cNvPr id="3" name="Picture 2">
            <a:extLst>
              <a:ext uri="{FF2B5EF4-FFF2-40B4-BE49-F238E27FC236}">
                <a16:creationId xmlns:a16="http://schemas.microsoft.com/office/drawing/2014/main" id="{54D982A8-F599-478A-B54C-90DE7C1ABB4B}"/>
              </a:ext>
            </a:extLst>
          </p:cNvPr>
          <p:cNvPicPr>
            <a:picLocks noChangeAspect="1"/>
          </p:cNvPicPr>
          <p:nvPr/>
        </p:nvPicPr>
        <p:blipFill>
          <a:blip r:embed="rId2"/>
          <a:stretch>
            <a:fillRect/>
          </a:stretch>
        </p:blipFill>
        <p:spPr>
          <a:xfrm>
            <a:off x="5445457" y="1325040"/>
            <a:ext cx="6155141" cy="4231660"/>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48</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645034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26535"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 a collected data consisting of 90 launch entries, all tested classification models perform well and can be used to predict landing outcome and eventually price of the rocket manufacturing</a:t>
            </a:r>
          </a:p>
          <a:p>
            <a:pPr>
              <a:lnSpc>
                <a:spcPct val="100000"/>
              </a:lnSpc>
              <a:spcBef>
                <a:spcPts val="1400"/>
              </a:spcBef>
            </a:pPr>
            <a:r>
              <a:rPr lang="en-US" sz="2200" dirty="0">
                <a:solidFill>
                  <a:schemeClr val="accent3">
                    <a:lumMod val="25000"/>
                  </a:schemeClr>
                </a:solidFill>
                <a:latin typeface="Abadi" panose="020B0604020104020204" pitchFamily="34" charset="0"/>
              </a:rPr>
              <a:t>To improve further model performance, collect more data on Falcon 9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87520"/>
            <a:ext cx="10418379" cy="5325514"/>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SpaceX API and web scraping of Wikipedia page</a:t>
            </a:r>
          </a:p>
          <a:p>
            <a:pPr>
              <a:lnSpc>
                <a:spcPct val="120000"/>
              </a:lnSpc>
              <a:spcBef>
                <a:spcPts val="1400"/>
              </a:spcBef>
            </a:pPr>
            <a:r>
              <a:rPr lang="en-US" sz="8800" dirty="0">
                <a:solidFill>
                  <a:schemeClr val="accent3">
                    <a:lumMod val="25000"/>
                  </a:schemeClr>
                </a:solidFill>
                <a:latin typeface="Abadi"/>
              </a:rPr>
              <a:t>Perform data wrangling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Convert all categorical variables to dummy variables (0/1) and normalize</a:t>
            </a:r>
          </a:p>
          <a:p>
            <a:pPr lvl="1">
              <a:lnSpc>
                <a:spcPct val="120000"/>
              </a:lnSpc>
              <a:spcBef>
                <a:spcPts val="1400"/>
              </a:spcBef>
            </a:pPr>
            <a:r>
              <a:rPr lang="en-US" sz="7600" dirty="0">
                <a:solidFill>
                  <a:schemeClr val="bg2">
                    <a:lumMod val="50000"/>
                  </a:schemeClr>
                </a:solidFill>
                <a:latin typeface="Abadi"/>
              </a:rPr>
              <a:t>Split dataset into training and test sets (80/20)</a:t>
            </a:r>
          </a:p>
          <a:p>
            <a:pPr lvl="1">
              <a:lnSpc>
                <a:spcPct val="120000"/>
              </a:lnSpc>
              <a:spcBef>
                <a:spcPts val="1400"/>
              </a:spcBef>
            </a:pPr>
            <a:r>
              <a:rPr lang="en-US" sz="7600" dirty="0">
                <a:solidFill>
                  <a:schemeClr val="bg2">
                    <a:lumMod val="50000"/>
                  </a:schemeClr>
                </a:solidFill>
                <a:latin typeface="Abadi"/>
              </a:rPr>
              <a:t>Train classification models with selected hyperparameters and apply on test sets</a:t>
            </a:r>
          </a:p>
          <a:p>
            <a:pPr lvl="1">
              <a:lnSpc>
                <a:spcPct val="120000"/>
              </a:lnSpc>
              <a:spcBef>
                <a:spcPts val="1400"/>
              </a:spcBef>
            </a:pPr>
            <a:r>
              <a:rPr lang="en-US" sz="7600" dirty="0">
                <a:solidFill>
                  <a:schemeClr val="bg2">
                    <a:lumMod val="50000"/>
                  </a:schemeClr>
                </a:solidFill>
                <a:latin typeface="Abadi"/>
              </a:rPr>
              <a:t>Compare confusion matrices and accuracy score to define the best performing model</a:t>
            </a:r>
          </a:p>
          <a:p>
            <a:pPr lvl="1">
              <a:lnSpc>
                <a:spcPct val="120000"/>
              </a:lnSpc>
              <a:spcBef>
                <a:spcPts val="1400"/>
              </a:spcBef>
            </a:pP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825625"/>
            <a:ext cx="7801560"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Falcon 9 data was collected using:</a:t>
            </a:r>
          </a:p>
          <a:p>
            <a:pPr>
              <a:lnSpc>
                <a:spcPct val="100000"/>
              </a:lnSpc>
              <a:spcBef>
                <a:spcPts val="1400"/>
              </a:spcBef>
            </a:pPr>
            <a:r>
              <a:rPr lang="en-US" sz="2200" dirty="0">
                <a:solidFill>
                  <a:schemeClr val="accent3">
                    <a:lumMod val="25000"/>
                  </a:schemeClr>
                </a:solidFill>
                <a:latin typeface="Abadi"/>
              </a:rPr>
              <a:t>SpaceX API with Requests library</a:t>
            </a:r>
            <a:endParaRPr lang="en-US" dirty="0">
              <a:solidFill>
                <a:schemeClr val="accent3">
                  <a:lumMod val="25000"/>
                </a:schemeClr>
              </a:solidFill>
            </a:endParaRPr>
          </a:p>
          <a:p>
            <a:pPr lvl="1">
              <a:lnSpc>
                <a:spcPct val="100000"/>
              </a:lnSpc>
              <a:spcBef>
                <a:spcPts val="1400"/>
              </a:spcBef>
            </a:pPr>
            <a:r>
              <a:rPr lang="en-US" sz="1800" dirty="0">
                <a:solidFill>
                  <a:srgbClr val="000000"/>
                </a:solidFill>
                <a:latin typeface="Consolas"/>
                <a:hlinkClick r:id="rId3"/>
              </a:rPr>
              <a:t>https</a:t>
            </a:r>
            <a:r>
              <a:rPr lang="en-US" sz="1800" dirty="0">
                <a:latin typeface="Consolas"/>
                <a:hlinkClick r:id="rId3"/>
              </a:rPr>
              <a:t>://api.spacexdata.com/v4/launches/past</a:t>
            </a:r>
            <a:endParaRPr lang="en-US" sz="1800" dirty="0">
              <a:latin typeface="Abadi"/>
            </a:endParaRPr>
          </a:p>
          <a:p>
            <a:pPr>
              <a:lnSpc>
                <a:spcPct val="100000"/>
              </a:lnSpc>
              <a:spcBef>
                <a:spcPts val="1400"/>
              </a:spcBef>
            </a:pPr>
            <a:r>
              <a:rPr lang="en-GB" sz="2200" dirty="0">
                <a:solidFill>
                  <a:schemeClr val="accent3">
                    <a:lumMod val="25000"/>
                  </a:schemeClr>
                </a:solidFill>
                <a:latin typeface="Abadi"/>
              </a:rPr>
              <a:t>W</a:t>
            </a:r>
            <a:r>
              <a:rPr lang="en-US" sz="2200" dirty="0">
                <a:solidFill>
                  <a:schemeClr val="accent3">
                    <a:lumMod val="25000"/>
                  </a:schemeClr>
                </a:solidFill>
                <a:latin typeface="Abadi"/>
              </a:rPr>
              <a:t>eb scraping of Wikipedia page with Requests and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libraries</a:t>
            </a:r>
            <a:endParaRPr lang="en-US" sz="2200" dirty="0" err="1">
              <a:solidFill>
                <a:schemeClr val="accent3">
                  <a:lumMod val="25000"/>
                </a:schemeClr>
              </a:solidFill>
              <a:latin typeface="Consolas"/>
              <a:cs typeface="Calibri" panose="020F0502020204030204"/>
            </a:endParaRPr>
          </a:p>
          <a:p>
            <a:pPr lvl="1">
              <a:lnSpc>
                <a:spcPct val="100000"/>
              </a:lnSpc>
              <a:spcBef>
                <a:spcPts val="1400"/>
              </a:spcBef>
            </a:pPr>
            <a:r>
              <a:rPr lang="en-US" sz="1800" dirty="0">
                <a:latin typeface="Consolas"/>
                <a:cs typeface="Calibri"/>
                <a:hlinkClick r:id="rId4"/>
              </a:rPr>
              <a:t>https</a:t>
            </a:r>
            <a:r>
              <a:rPr lang="en-US" sz="1800" dirty="0">
                <a:latin typeface="Consolas"/>
                <a:ea typeface="+mn-lt"/>
                <a:cs typeface="+mn-lt"/>
                <a:hlinkClick r:id="rId4"/>
              </a:rPr>
              <a:t>://en.wikipedia.org/w/index.php?title=List_of_Falcon_9_and_Falcon_Heavy_launches&amp;oldid=1027686922</a:t>
            </a:r>
            <a:endParaRPr lang="en-US" sz="1800" dirty="0">
              <a:latin typeface="Consolas"/>
              <a:ea typeface="+mn-lt"/>
              <a:cs typeface="+mn-lt"/>
            </a:endParaRPr>
          </a:p>
          <a:p>
            <a:pPr marL="457200" lvl="1" indent="0">
              <a:lnSpc>
                <a:spcPct val="100000"/>
              </a:lnSpc>
              <a:spcBef>
                <a:spcPts val="1400"/>
              </a:spcBef>
              <a:buNone/>
            </a:pPr>
            <a:endParaRPr lang="en-US" sz="1800" dirty="0">
              <a:latin typeface="Consolas"/>
              <a:cs typeface="Calibri" panose="020F0502020204030204"/>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8" name="Picture 12" descr="Graphical user interface, text&#10;&#10;Description automatically generated">
            <a:extLst>
              <a:ext uri="{FF2B5EF4-FFF2-40B4-BE49-F238E27FC236}">
                <a16:creationId xmlns:a16="http://schemas.microsoft.com/office/drawing/2014/main" id="{337C400F-20AB-4994-B401-5E99AC9956E6}"/>
              </a:ext>
            </a:extLst>
          </p:cNvPr>
          <p:cNvPicPr>
            <a:picLocks noChangeAspect="1"/>
          </p:cNvPicPr>
          <p:nvPr/>
        </p:nvPicPr>
        <p:blipFill>
          <a:blip r:embed="rId5"/>
          <a:stretch>
            <a:fillRect/>
          </a:stretch>
        </p:blipFill>
        <p:spPr>
          <a:xfrm>
            <a:off x="9300559" y="1825625"/>
            <a:ext cx="1571625" cy="4029075"/>
          </a:xfrm>
          <a:prstGeom prst="rect">
            <a:avLst/>
          </a:prstGeom>
        </p:spPr>
      </p:pic>
      <p:sp>
        <p:nvSpPr>
          <p:cNvPr id="2" name="TextBox 1">
            <a:extLst>
              <a:ext uri="{FF2B5EF4-FFF2-40B4-BE49-F238E27FC236}">
                <a16:creationId xmlns:a16="http://schemas.microsoft.com/office/drawing/2014/main" id="{38F9B883-D373-4AED-B9B5-889B24FE194C}"/>
              </a:ext>
            </a:extLst>
          </p:cNvPr>
          <p:cNvSpPr txBox="1"/>
          <p:nvPr/>
        </p:nvSpPr>
        <p:spPr>
          <a:xfrm>
            <a:off x="9233580" y="1470086"/>
            <a:ext cx="17055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Data extracted:</a:t>
            </a:r>
            <a:endParaRPr lang="en-US" dirty="0"/>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Autofit/>
          </a:bodyPr>
          <a:lstStyle/>
          <a:p>
            <a:pPr marL="0" indent="0">
              <a:lnSpc>
                <a:spcPct val="100000"/>
              </a:lnSpc>
              <a:spcBef>
                <a:spcPts val="1400"/>
              </a:spcBef>
              <a:buNone/>
            </a:pPr>
            <a:r>
              <a:rPr lang="en-GB" sz="2200" dirty="0">
                <a:latin typeface="Abadi" panose="020B0604020104020204" pitchFamily="34" charset="0"/>
                <a:ea typeface="+mn-lt"/>
                <a:cs typeface="+mn-lt"/>
              </a:rPr>
              <a:t>Collecting data thru API:</a:t>
            </a:r>
          </a:p>
          <a:p>
            <a:pPr>
              <a:lnSpc>
                <a:spcPct val="100000"/>
              </a:lnSpc>
              <a:spcBef>
                <a:spcPts val="1400"/>
              </a:spcBef>
            </a:pPr>
            <a:r>
              <a:rPr lang="en-GB" sz="2200" dirty="0">
                <a:latin typeface="Abadi" panose="020B0604020104020204" pitchFamily="34" charset="0"/>
                <a:ea typeface="+mn-lt"/>
                <a:cs typeface="+mn-lt"/>
              </a:rPr>
              <a:t>Get data </a:t>
            </a:r>
            <a:r>
              <a:rPr lang="nb-NO" sz="2200" dirty="0">
                <a:latin typeface="Abadi" panose="020B0604020104020204" pitchFamily="34" charset="0"/>
                <a:ea typeface="+mn-lt"/>
                <a:cs typeface="+mn-lt"/>
              </a:rPr>
              <a:t>using </a:t>
            </a:r>
            <a:r>
              <a:rPr lang="en-GB" sz="2200" dirty="0">
                <a:latin typeface="Abadi" panose="020B0604020104020204" pitchFamily="34" charset="0"/>
                <a:ea typeface="+mn-lt"/>
                <a:cs typeface="+mn-lt"/>
              </a:rPr>
              <a:t>URL and </a:t>
            </a:r>
            <a:r>
              <a:rPr lang="en-GB" sz="2200" i="1" dirty="0">
                <a:latin typeface="Abadi" panose="020B0604020104020204" pitchFamily="34" charset="0"/>
                <a:ea typeface="+mn-lt"/>
                <a:cs typeface="+mn-lt"/>
              </a:rPr>
              <a:t>get</a:t>
            </a:r>
            <a:r>
              <a:rPr lang="en-GB" sz="2200" dirty="0">
                <a:latin typeface="Abadi" panose="020B0604020104020204" pitchFamily="34" charset="0"/>
                <a:ea typeface="+mn-lt"/>
                <a:cs typeface="+mn-lt"/>
              </a:rPr>
              <a:t> method  from Requests library</a:t>
            </a:r>
            <a:endParaRPr lang="en-US" sz="2200" dirty="0">
              <a:latin typeface="Abadi" panose="020B0604020104020204" pitchFamily="34" charset="0"/>
              <a:ea typeface="+mn-lt"/>
              <a:cs typeface="+mn-lt"/>
            </a:endParaRPr>
          </a:p>
          <a:p>
            <a:pPr>
              <a:lnSpc>
                <a:spcPct val="100000"/>
              </a:lnSpc>
              <a:spcBef>
                <a:spcPts val="1400"/>
              </a:spcBef>
            </a:pPr>
            <a:r>
              <a:rPr lang="en-GB" sz="2200" dirty="0">
                <a:solidFill>
                  <a:srgbClr val="000000"/>
                </a:solidFill>
                <a:latin typeface="Abadi" panose="020B0604020104020204" pitchFamily="34" charset="0"/>
                <a:ea typeface="+mn-lt"/>
                <a:cs typeface="+mn-lt"/>
              </a:rPr>
              <a:t>Decode response content as JSON using </a:t>
            </a:r>
            <a:r>
              <a:rPr lang="en-GB" sz="2200" i="1" dirty="0">
                <a:solidFill>
                  <a:srgbClr val="000000"/>
                </a:solidFill>
                <a:latin typeface="Abadi" panose="020B0604020104020204" pitchFamily="34" charset="0"/>
                <a:ea typeface="+mn-lt"/>
                <a:cs typeface="+mn-lt"/>
              </a:rPr>
              <a:t>json</a:t>
            </a:r>
            <a:r>
              <a:rPr lang="en-GB" sz="2200" dirty="0">
                <a:solidFill>
                  <a:srgbClr val="000000"/>
                </a:solidFill>
                <a:latin typeface="Abadi" panose="020B0604020104020204" pitchFamily="34" charset="0"/>
                <a:ea typeface="+mn-lt"/>
                <a:cs typeface="+mn-lt"/>
              </a:rPr>
              <a:t> method and turn it to </a:t>
            </a:r>
            <a:r>
              <a:rPr lang="en-GB" sz="2200" dirty="0" err="1">
                <a:solidFill>
                  <a:srgbClr val="000000"/>
                </a:solidFill>
                <a:latin typeface="Abadi" panose="020B0604020104020204" pitchFamily="34" charset="0"/>
                <a:ea typeface="+mn-lt"/>
                <a:cs typeface="+mn-lt"/>
              </a:rPr>
              <a:t>dataframe</a:t>
            </a:r>
            <a:r>
              <a:rPr lang="en-GB" sz="2200" dirty="0">
                <a:solidFill>
                  <a:srgbClr val="000000"/>
                </a:solidFill>
                <a:latin typeface="Abadi" panose="020B0604020104020204" pitchFamily="34" charset="0"/>
                <a:ea typeface="+mn-lt"/>
                <a:cs typeface="+mn-lt"/>
              </a:rPr>
              <a:t> using Pandas </a:t>
            </a:r>
            <a:r>
              <a:rPr lang="en-GB" sz="2200" i="1" dirty="0" err="1">
                <a:solidFill>
                  <a:srgbClr val="000000"/>
                </a:solidFill>
                <a:latin typeface="Abadi" panose="020B0604020104020204" pitchFamily="34" charset="0"/>
                <a:ea typeface="+mn-lt"/>
                <a:cs typeface="+mn-lt"/>
              </a:rPr>
              <a:t>json_normalize</a:t>
            </a:r>
            <a:r>
              <a:rPr lang="en-GB" sz="2200" dirty="0">
                <a:solidFill>
                  <a:srgbClr val="000000"/>
                </a:solidFill>
                <a:latin typeface="Abadi" panose="020B0604020104020204" pitchFamily="34" charset="0"/>
                <a:ea typeface="+mn-lt"/>
                <a:cs typeface="+mn-lt"/>
              </a:rPr>
              <a:t> method</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TextBox 1">
            <a:extLst>
              <a:ext uri="{FF2B5EF4-FFF2-40B4-BE49-F238E27FC236}">
                <a16:creationId xmlns:a16="http://schemas.microsoft.com/office/drawing/2014/main" id="{C5C03194-88C2-4201-982B-EDA1A1BF536B}"/>
              </a:ext>
            </a:extLst>
          </p:cNvPr>
          <p:cNvSpPr txBox="1"/>
          <p:nvPr/>
        </p:nvSpPr>
        <p:spPr>
          <a:xfrm>
            <a:off x="7889918" y="2408347"/>
            <a:ext cx="13469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cs typeface="Calibri"/>
              </a:rPr>
              <a:t>API request</a:t>
            </a:r>
          </a:p>
        </p:txBody>
      </p:sp>
      <p:sp>
        <p:nvSpPr>
          <p:cNvPr id="9" name="Oval 8">
            <a:extLst>
              <a:ext uri="{FF2B5EF4-FFF2-40B4-BE49-F238E27FC236}">
                <a16:creationId xmlns:a16="http://schemas.microsoft.com/office/drawing/2014/main" id="{91C61AD8-BF18-4320-B82F-D1A4FDA2381F}"/>
              </a:ext>
            </a:extLst>
          </p:cNvPr>
          <p:cNvSpPr/>
          <p:nvPr/>
        </p:nvSpPr>
        <p:spPr>
          <a:xfrm>
            <a:off x="9686100" y="2313154"/>
            <a:ext cx="1556424" cy="12483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cs typeface="Calibri"/>
              </a:rPr>
              <a:t>Resource:</a:t>
            </a:r>
            <a:endParaRPr lang="en-US" dirty="0"/>
          </a:p>
          <a:p>
            <a:pPr algn="ctr"/>
            <a:r>
              <a:rPr lang="en-GB" dirty="0">
                <a:cs typeface="Calibri"/>
              </a:rPr>
              <a:t>Spa</a:t>
            </a:r>
            <a:r>
              <a:rPr lang="en-GB" dirty="0"/>
              <a:t>ceX</a:t>
            </a:r>
          </a:p>
        </p:txBody>
      </p:sp>
      <p:cxnSp>
        <p:nvCxnSpPr>
          <p:cNvPr id="11" name="Straight Arrow Connector 10">
            <a:extLst>
              <a:ext uri="{FF2B5EF4-FFF2-40B4-BE49-F238E27FC236}">
                <a16:creationId xmlns:a16="http://schemas.microsoft.com/office/drawing/2014/main" id="{11B32C96-7CBD-4433-9E5A-6F628C4DB420}"/>
              </a:ext>
            </a:extLst>
          </p:cNvPr>
          <p:cNvCxnSpPr/>
          <p:nvPr/>
        </p:nvCxnSpPr>
        <p:spPr>
          <a:xfrm>
            <a:off x="7834617" y="2849189"/>
            <a:ext cx="1457526" cy="6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026205F-FB8A-4DBF-AD84-7A3BC980A4A2}"/>
              </a:ext>
            </a:extLst>
          </p:cNvPr>
          <p:cNvSpPr/>
          <p:nvPr/>
        </p:nvSpPr>
        <p:spPr>
          <a:xfrm>
            <a:off x="6102891" y="2284782"/>
            <a:ext cx="1532104" cy="13051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Client: </a:t>
            </a:r>
            <a:r>
              <a:rPr lang="en-GB" dirty="0" err="1">
                <a:cs typeface="Calibri"/>
              </a:rPr>
              <a:t>SpaceY</a:t>
            </a:r>
            <a:endParaRPr lang="en-GB" dirty="0" err="1"/>
          </a:p>
        </p:txBody>
      </p:sp>
      <p:cxnSp>
        <p:nvCxnSpPr>
          <p:cNvPr id="15" name="Straight Arrow Connector 14">
            <a:extLst>
              <a:ext uri="{FF2B5EF4-FFF2-40B4-BE49-F238E27FC236}">
                <a16:creationId xmlns:a16="http://schemas.microsoft.com/office/drawing/2014/main" id="{7AB2F506-F498-4C77-97A7-8E3309FB5BC0}"/>
              </a:ext>
            </a:extLst>
          </p:cNvPr>
          <p:cNvCxnSpPr>
            <a:cxnSpLocks/>
          </p:cNvCxnSpPr>
          <p:nvPr/>
        </p:nvCxnSpPr>
        <p:spPr>
          <a:xfrm flipH="1" flipV="1">
            <a:off x="7832994" y="3212355"/>
            <a:ext cx="1460771" cy="1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936369E-87A8-4AE5-8EAE-9F464856594D}"/>
              </a:ext>
            </a:extLst>
          </p:cNvPr>
          <p:cNvSpPr txBox="1"/>
          <p:nvPr/>
        </p:nvSpPr>
        <p:spPr>
          <a:xfrm>
            <a:off x="8224435" y="3225591"/>
            <a:ext cx="67788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ea typeface="+mn-lt"/>
                <a:cs typeface="+mn-lt"/>
              </a:rPr>
              <a:t>Data</a:t>
            </a:r>
            <a:endParaRPr lang="en-US" dirty="0">
              <a:cs typeface="Calibri"/>
            </a:endParaRPr>
          </a:p>
          <a:p>
            <a:endParaRPr lang="en-GB" dirty="0">
              <a:cs typeface="Calibri"/>
            </a:endParaRPr>
          </a:p>
        </p:txBody>
      </p:sp>
      <p:sp>
        <p:nvSpPr>
          <p:cNvPr id="18" name="TextBox 17">
            <a:extLst>
              <a:ext uri="{FF2B5EF4-FFF2-40B4-BE49-F238E27FC236}">
                <a16:creationId xmlns:a16="http://schemas.microsoft.com/office/drawing/2014/main" id="{8CD7C666-9BEA-4CB2-A940-34B5C12BCAD9}"/>
              </a:ext>
            </a:extLst>
          </p:cNvPr>
          <p:cNvSpPr txBox="1"/>
          <p:nvPr/>
        </p:nvSpPr>
        <p:spPr>
          <a:xfrm>
            <a:off x="6264613" y="3994826"/>
            <a:ext cx="497791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3">
                    <a:lumMod val="25000"/>
                  </a:schemeClr>
                </a:solidFill>
                <a:ea typeface="+mn-lt"/>
                <a:cs typeface="+mn-lt"/>
              </a:rPr>
              <a:t>API request in form of HTTP message was sent from Client (</a:t>
            </a:r>
            <a:r>
              <a:rPr lang="en-US" dirty="0" err="1">
                <a:solidFill>
                  <a:schemeClr val="accent3">
                    <a:lumMod val="25000"/>
                  </a:schemeClr>
                </a:solidFill>
                <a:ea typeface="+mn-lt"/>
                <a:cs typeface="+mn-lt"/>
              </a:rPr>
              <a:t>SpaceY</a:t>
            </a:r>
            <a:r>
              <a:rPr lang="en-US" dirty="0">
                <a:solidFill>
                  <a:schemeClr val="accent3">
                    <a:lumMod val="25000"/>
                  </a:schemeClr>
                </a:solidFill>
                <a:ea typeface="+mn-lt"/>
                <a:cs typeface="+mn-lt"/>
              </a:rPr>
              <a:t>) to Resource (Space X). Response in form of JSON file containing requested data was sent back to Client.</a:t>
            </a:r>
            <a:endParaRPr lang="en-US" dirty="0">
              <a:cs typeface="Arial"/>
            </a:endParaRPr>
          </a:p>
        </p:txBody>
      </p:sp>
      <p:sp>
        <p:nvSpPr>
          <p:cNvPr id="14" name="TextBox 13">
            <a:extLst>
              <a:ext uri="{FF2B5EF4-FFF2-40B4-BE49-F238E27FC236}">
                <a16:creationId xmlns:a16="http://schemas.microsoft.com/office/drawing/2014/main" id="{4B76A79E-66E0-4A7B-9826-8183E274D8CC}"/>
              </a:ext>
            </a:extLst>
          </p:cNvPr>
          <p:cNvSpPr txBox="1"/>
          <p:nvPr/>
        </p:nvSpPr>
        <p:spPr>
          <a:xfrm>
            <a:off x="820738" y="5469618"/>
            <a:ext cx="4937511" cy="1323439"/>
          </a:xfrm>
          <a:prstGeom prst="rect">
            <a:avLst/>
          </a:prstGeom>
          <a:noFill/>
        </p:spPr>
        <p:txBody>
          <a:bodyPr wrap="square">
            <a:spAutoFit/>
          </a:bodyPr>
          <a:lstStyle/>
          <a:p>
            <a:r>
              <a:rPr lang="nb-NO" sz="2000" dirty="0">
                <a:hlinkClick r:id="rId3"/>
              </a:rPr>
              <a:t>https://github.com/anastasiiaf/ibm_data_science/blob/master/Capstone/data-collection-api.ipynb</a:t>
            </a:r>
            <a:endParaRPr lang="nb-NO" sz="2000" dirty="0"/>
          </a:p>
          <a:p>
            <a:endParaRPr lang="nb-NO" sz="2000"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742409" cy="3811587"/>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accent3">
                    <a:lumMod val="25000"/>
                  </a:schemeClr>
                </a:solidFill>
                <a:latin typeface="Abadi"/>
              </a:rPr>
              <a:t>Scraping HTML page:</a:t>
            </a:r>
          </a:p>
          <a:p>
            <a:pPr>
              <a:lnSpc>
                <a:spcPct val="100000"/>
              </a:lnSpc>
              <a:spcBef>
                <a:spcPts val="1400"/>
              </a:spcBef>
            </a:pPr>
            <a:r>
              <a:rPr lang="en-US" sz="2200" dirty="0">
                <a:solidFill>
                  <a:schemeClr val="accent3">
                    <a:lumMod val="25000"/>
                  </a:schemeClr>
                </a:solidFill>
                <a:latin typeface="Abadi"/>
              </a:rPr>
              <a:t>Find table header tags ('</a:t>
            </a:r>
            <a:r>
              <a:rPr lang="en-US" sz="2200" dirty="0" err="1">
                <a:solidFill>
                  <a:schemeClr val="accent3">
                    <a:lumMod val="25000"/>
                  </a:schemeClr>
                </a:solidFill>
                <a:latin typeface="Abadi"/>
              </a:rPr>
              <a:t>th</a:t>
            </a:r>
            <a:r>
              <a:rPr lang="en-US" sz="2200" dirty="0">
                <a:solidFill>
                  <a:schemeClr val="accent3">
                    <a:lumMod val="25000"/>
                  </a:schemeClr>
                </a:solidFill>
                <a:latin typeface="Abadi"/>
              </a:rPr>
              <a:t>') and table rows ('td') using method </a:t>
            </a:r>
            <a:r>
              <a:rPr lang="en-US" sz="2200" i="1" dirty="0" err="1">
                <a:solidFill>
                  <a:schemeClr val="accent3">
                    <a:lumMod val="25000"/>
                  </a:schemeClr>
                </a:solidFill>
                <a:latin typeface="Abadi"/>
              </a:rPr>
              <a:t>find_all</a:t>
            </a:r>
            <a:r>
              <a:rPr lang="en-US" sz="2200" dirty="0">
                <a:solidFill>
                  <a:schemeClr val="accent3">
                    <a:lumMod val="25000"/>
                  </a:schemeClr>
                </a:solidFill>
                <a:latin typeface="Abadi"/>
              </a:rPr>
              <a:t> from </a:t>
            </a:r>
            <a:r>
              <a:rPr lang="en-US" sz="2200" dirty="0" err="1">
                <a:solidFill>
                  <a:schemeClr val="accent3">
                    <a:lumMod val="25000"/>
                  </a:schemeClr>
                </a:solidFill>
                <a:latin typeface="Abadi"/>
              </a:rPr>
              <a:t>BeautifulSoup</a:t>
            </a:r>
          </a:p>
          <a:p>
            <a:pPr>
              <a:lnSpc>
                <a:spcPct val="100000"/>
              </a:lnSpc>
              <a:spcBef>
                <a:spcPts val="1400"/>
              </a:spcBef>
            </a:pPr>
            <a:r>
              <a:rPr lang="en-US" sz="2200" dirty="0">
                <a:solidFill>
                  <a:schemeClr val="accent3">
                    <a:lumMod val="25000"/>
                  </a:schemeClr>
                </a:solidFill>
                <a:latin typeface="Abadi"/>
              </a:rPr>
              <a:t>Iterate through elements of each row to extract and save data to dictionary</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Convert dictionary to Pandas </a:t>
            </a:r>
            <a:r>
              <a:rPr lang="en-US" sz="2200" dirty="0" err="1">
                <a:solidFill>
                  <a:schemeClr val="accent3">
                    <a:lumMod val="25000"/>
                  </a:schemeClr>
                </a:solidFill>
                <a:latin typeface="Abadi"/>
              </a:rPr>
              <a:t>dataframe</a:t>
            </a: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a:cs typeface="Calibri"/>
            </a:endParaRPr>
          </a:p>
        </p:txBody>
      </p:sp>
      <p:graphicFrame>
        <p:nvGraphicFramePr>
          <p:cNvPr id="12" name="Diagram 11">
            <a:extLst>
              <a:ext uri="{FF2B5EF4-FFF2-40B4-BE49-F238E27FC236}">
                <a16:creationId xmlns:a16="http://schemas.microsoft.com/office/drawing/2014/main" id="{D980CC45-DFB4-439A-A1A3-93FC5A193586}"/>
              </a:ext>
            </a:extLst>
          </p:cNvPr>
          <p:cNvGraphicFramePr/>
          <p:nvPr>
            <p:extLst>
              <p:ext uri="{D42A27DB-BD31-4B8C-83A1-F6EECF244321}">
                <p14:modId xmlns:p14="http://schemas.microsoft.com/office/powerpoint/2010/main" val="1509095409"/>
              </p:ext>
            </p:extLst>
          </p:nvPr>
        </p:nvGraphicFramePr>
        <p:xfrm>
          <a:off x="6300896" y="1976670"/>
          <a:ext cx="4768548" cy="36792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54567794-052F-4578-930C-82730A2AE538}"/>
              </a:ext>
            </a:extLst>
          </p:cNvPr>
          <p:cNvSpPr txBox="1"/>
          <p:nvPr/>
        </p:nvSpPr>
        <p:spPr>
          <a:xfrm>
            <a:off x="983110" y="5528146"/>
            <a:ext cx="4988238" cy="1323439"/>
          </a:xfrm>
          <a:prstGeom prst="rect">
            <a:avLst/>
          </a:prstGeom>
          <a:noFill/>
        </p:spPr>
        <p:txBody>
          <a:bodyPr wrap="square">
            <a:spAutoFit/>
          </a:bodyPr>
          <a:lstStyle/>
          <a:p>
            <a:r>
              <a:rPr lang="nb-NO" sz="2000" dirty="0">
                <a:hlinkClick r:id="rId8"/>
              </a:rPr>
              <a:t>https://github.com/anastasiiaf/ibm_data_science/blob/master/Capstone/data-collection-webscraping.ipynb</a:t>
            </a:r>
            <a:endParaRPr lang="nb-NO" sz="2000" dirty="0"/>
          </a:p>
          <a:p>
            <a:endParaRPr lang="nb-NO" sz="2000"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f80a141d-92ca-4d3d-9308-f7e7b1d44ce8"/>
    <ds:schemaRef ds:uri="http://schemas.openxmlformats.org/package/2006/metadata/core-properties"/>
    <ds:schemaRef ds:uri="http://www.w3.org/XML/1998/namespace"/>
    <ds:schemaRef ds:uri="http://purl.org/dc/terms/"/>
    <ds:schemaRef ds:uri="http://purl.org/dc/elements/1.1/"/>
    <ds:schemaRef ds:uri="http://schemas.microsoft.com/office/infopath/2007/PartnerControls"/>
    <ds:schemaRef ds:uri="http://schemas.microsoft.com/office/2006/documentManagement/types"/>
    <ds:schemaRef ds:uri="155be751-a274-42e8-93fb-f39d3b9bccc8"/>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1124</TotalTime>
  <Words>2228</Words>
  <Application>Microsoft Office PowerPoint</Application>
  <PresentationFormat>Widescreen</PresentationFormat>
  <Paragraphs>288</Paragraphs>
  <Slides>50</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Abadi</vt:lpstr>
      <vt:lpstr>Arial</vt:lpstr>
      <vt:lpstr>Calibri</vt:lpstr>
      <vt:lpstr>Calibri Light</vt:lpstr>
      <vt:lpstr>Consolas</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Anastasiia Filchenko</cp:lastModifiedBy>
  <cp:revision>656</cp:revision>
  <dcterms:created xsi:type="dcterms:W3CDTF">2021-04-29T18:58:34Z</dcterms:created>
  <dcterms:modified xsi:type="dcterms:W3CDTF">2022-01-22T12:24:06Z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